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48"/>
  </p:notesMasterIdLst>
  <p:handoutMasterIdLst>
    <p:handoutMasterId r:id="rId49"/>
  </p:handoutMasterIdLst>
  <p:sldIdLst>
    <p:sldId id="306" r:id="rId2"/>
    <p:sldId id="312" r:id="rId3"/>
    <p:sldId id="482" r:id="rId4"/>
    <p:sldId id="407" r:id="rId5"/>
    <p:sldId id="453" r:id="rId6"/>
    <p:sldId id="483" r:id="rId7"/>
    <p:sldId id="452" r:id="rId8"/>
    <p:sldId id="481" r:id="rId9"/>
    <p:sldId id="479" r:id="rId10"/>
    <p:sldId id="440" r:id="rId11"/>
    <p:sldId id="442" r:id="rId12"/>
    <p:sldId id="443" r:id="rId13"/>
    <p:sldId id="409" r:id="rId14"/>
    <p:sldId id="434" r:id="rId15"/>
    <p:sldId id="487" r:id="rId16"/>
    <p:sldId id="435" r:id="rId17"/>
    <p:sldId id="436" r:id="rId18"/>
    <p:sldId id="412" r:id="rId19"/>
    <p:sldId id="484" r:id="rId20"/>
    <p:sldId id="486" r:id="rId21"/>
    <p:sldId id="485" r:id="rId22"/>
    <p:sldId id="309" r:id="rId23"/>
    <p:sldId id="308" r:id="rId24"/>
    <p:sldId id="337" r:id="rId25"/>
    <p:sldId id="397" r:id="rId26"/>
    <p:sldId id="420" r:id="rId27"/>
    <p:sldId id="421" r:id="rId28"/>
    <p:sldId id="394" r:id="rId29"/>
    <p:sldId id="411" r:id="rId30"/>
    <p:sldId id="473" r:id="rId31"/>
    <p:sldId id="474" r:id="rId32"/>
    <p:sldId id="476" r:id="rId33"/>
    <p:sldId id="446" r:id="rId34"/>
    <p:sldId id="429" r:id="rId35"/>
    <p:sldId id="441" r:id="rId36"/>
    <p:sldId id="430" r:id="rId37"/>
    <p:sldId id="465" r:id="rId38"/>
    <p:sldId id="408" r:id="rId39"/>
    <p:sldId id="449" r:id="rId40"/>
    <p:sldId id="450" r:id="rId41"/>
    <p:sldId id="468" r:id="rId42"/>
    <p:sldId id="471" r:id="rId43"/>
    <p:sldId id="470" r:id="rId44"/>
    <p:sldId id="472" r:id="rId45"/>
    <p:sldId id="477" r:id="rId46"/>
    <p:sldId id="475" r:id="rId47"/>
  </p:sldIdLst>
  <p:sldSz cx="9144000" cy="5143500" type="screen16x9"/>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o Berger" initials="MB" lastIdx="1" clrIdx="0"/>
  <p:cmAuthor id="1" name="Chris Veyer" initials="CV" lastIdx="1" clrIdx="1">
    <p:extLst>
      <p:ext uri="{19B8F6BF-5375-455C-9EA6-DF929625EA0E}">
        <p15:presenceInfo xmlns:p15="http://schemas.microsoft.com/office/powerpoint/2012/main" userId="8c0c20b64357ce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4"/>
    <a:srgbClr val="23A638"/>
    <a:srgbClr val="F59405"/>
    <a:srgbClr val="6161FF"/>
    <a:srgbClr val="69B469"/>
    <a:srgbClr val="0168B3"/>
    <a:srgbClr val="0069B3"/>
    <a:srgbClr val="D9D9D9"/>
    <a:srgbClr val="53B153"/>
    <a:srgbClr val="A07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22" autoAdjust="0"/>
    <p:restoredTop sz="95165" autoAdjust="0"/>
  </p:normalViewPr>
  <p:slideViewPr>
    <p:cSldViewPr snapToObjects="1" showGuides="1">
      <p:cViewPr varScale="1">
        <p:scale>
          <a:sx n="128" d="100"/>
          <a:sy n="128" d="100"/>
        </p:scale>
        <p:origin x="76"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101" d="100"/>
          <a:sy n="101" d="100"/>
        </p:scale>
        <p:origin x="-23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C89B3B40-F5AD-4449-8595-A00AFBF420EE}" type="datetime1">
              <a:rPr lang="de-DE" smtClean="0">
                <a:latin typeface="Lucida Sans Unicode"/>
              </a:rPr>
              <a:t>24.06.2025</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2997236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2F59AAE5-71D4-4D2D-AA93-2AED312A4F4C}" type="datetime1">
              <a:rPr lang="de-DE" smtClean="0"/>
              <a:t>24.06.2025</a:t>
            </a:fld>
            <a:endParaRPr lang="de-DE"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4246512909"/>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Multi-Task Learning</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partly true,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do not share structure unless ensemble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different training data but same task</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endPar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342900" lvl="0" indent="-342900">
              <a:lnSpc>
                <a:spcPct val="107000"/>
              </a:lnSpc>
              <a:spcAft>
                <a:spcPts val="800"/>
              </a:spcAft>
              <a:buFont typeface="+mj-lt"/>
              <a:buAutoNum type="arabicPeriod"/>
              <a:tabLst>
                <a:tab pos="4572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rely user-user or item-item similarities. -&gt; ignored</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often aggregate data across entities. -&gt;not yet.</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seek cross-entity generalization (e.g., new users/items).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Entity-centric learning focuses on intra-entity generalization, avoiding global patterns.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de-DE" dirty="0"/>
          </a:p>
        </p:txBody>
      </p:sp>
      <p:sp>
        <p:nvSpPr>
          <p:cNvPr id="4" name="Datumsplatzhalter 3"/>
          <p:cNvSpPr>
            <a:spLocks noGrp="1"/>
          </p:cNvSpPr>
          <p:nvPr>
            <p:ph type="dt" idx="1"/>
          </p:nvPr>
        </p:nvSpPr>
        <p:spPr/>
        <p:txBody>
          <a:bodyPr/>
          <a:lstStyle/>
          <a:p>
            <a:pPr>
              <a:defRPr/>
            </a:pPr>
            <a:fld id="{5A2D5B61-4E9A-4C3A-AB78-43035C56D473}"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44584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Dividing by number of available features is necessary so that we don’t only fill up </a:t>
            </a:r>
            <a:br>
              <a:rPr lang="en-US" dirty="0"/>
            </a:br>
            <a:r>
              <a:rPr lang="en-US" dirty="0"/>
              <a:t>almost complete instance which would have a high base quality</a:t>
            </a:r>
          </a:p>
          <a:p>
            <a:endParaRPr lang="en-US" dirty="0"/>
          </a:p>
          <a:p>
            <a:r>
              <a:rPr lang="en-US" dirty="0"/>
              <a:t>Quality can not distinguish between an instance that has the best feature missing and second best available and an instance which has the second best available and best missing as resulting quality if we add the best feature would be the same but the quality gain would be different </a:t>
            </a:r>
            <a:br>
              <a:rPr lang="en-US" dirty="0"/>
            </a:br>
            <a:br>
              <a:rPr lang="en-US" dirty="0"/>
            </a:br>
            <a:endParaRPr lang="de-DE" dirty="0"/>
          </a:p>
        </p:txBody>
      </p:sp>
      <p:sp>
        <p:nvSpPr>
          <p:cNvPr id="4" name="Datumsplatzhalter 3"/>
          <p:cNvSpPr>
            <a:spLocks noGrp="1"/>
          </p:cNvSpPr>
          <p:nvPr>
            <p:ph type="dt" idx="1"/>
          </p:nvPr>
        </p:nvSpPr>
        <p:spPr/>
        <p:txBody>
          <a:bodyPr/>
          <a:lstStyle/>
          <a:p>
            <a:pPr>
              <a:defRPr/>
            </a:pPr>
            <a:fld id="{F9B55BB4-29B8-4298-A16D-BFE2E1ABAAF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135897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a:t>
            </a:r>
            <a:r>
              <a:rPr lang="en-US" dirty="0" err="1"/>
              <a:t>Bgain</a:t>
            </a:r>
            <a:r>
              <a:rPr lang="en-US" dirty="0"/>
              <a:t>/ (average feature cost * k/2))</a:t>
            </a:r>
            <a:endParaRPr lang="de-DE" dirty="0"/>
          </a:p>
        </p:txBody>
      </p:sp>
      <p:sp>
        <p:nvSpPr>
          <p:cNvPr id="4" name="Datumsplatzhalter 3"/>
          <p:cNvSpPr>
            <a:spLocks noGrp="1"/>
          </p:cNvSpPr>
          <p:nvPr>
            <p:ph type="dt" idx="1"/>
          </p:nvPr>
        </p:nvSpPr>
        <p:spPr/>
        <p:txBody>
          <a:bodyPr/>
          <a:lstStyle/>
          <a:p>
            <a:pPr>
              <a:defRPr/>
            </a:pPr>
            <a:fld id="{298DCC1F-F7E0-469B-B55B-4E25096F106E}"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203875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spcBef>
                <a:spcPts val="0"/>
              </a:spcBef>
              <a:spcAft>
                <a:spcPts val="0"/>
              </a:spcAft>
              <a:buFont typeface="Arial" panose="020B0604020202020204" pitchFamily="34" charset="0"/>
              <a:buNone/>
            </a:pPr>
            <a:endParaRPr lang="en-US" sz="1100" b="0" i="0" u="none" strike="noStrike" dirty="0">
              <a:solidFill>
                <a:srgbClr val="000000"/>
              </a:solidFill>
              <a:effectLst/>
              <a:latin typeface="Arial" panose="020B0604020202020204" pitchFamily="34" charset="0"/>
            </a:endParaRPr>
          </a:p>
          <a:p>
            <a:pPr marL="628650" lvl="1" indent="-1714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628650" lvl="1" indent="-171450">
              <a:buFont typeface="Arial" panose="020B0604020202020204" pitchFamily="34" charset="0"/>
              <a:buChar char="•"/>
            </a:pPr>
            <a:endParaRPr lang="en-GB" dirty="0"/>
          </a:p>
          <a:p>
            <a:endParaRPr lang="en-GB" dirty="0"/>
          </a:p>
        </p:txBody>
      </p:sp>
      <p:sp>
        <p:nvSpPr>
          <p:cNvPr id="4" name="Date Placeholder 3"/>
          <p:cNvSpPr>
            <a:spLocks noGrp="1"/>
          </p:cNvSpPr>
          <p:nvPr>
            <p:ph type="dt" idx="1"/>
          </p:nvPr>
        </p:nvSpPr>
        <p:spPr/>
        <p:txBody>
          <a:bodyPr/>
          <a:lstStyle/>
          <a:p>
            <a:pPr>
              <a:defRPr/>
            </a:pPr>
            <a:fld id="{17FCB29F-31A6-4434-9925-0254BA59C7B2}" type="datetime1">
              <a:rPr lang="de-DE" smtClean="0"/>
              <a:t>24.06.2025</a:t>
            </a:fld>
            <a:endParaRPr lang="de-DE" dirty="0"/>
          </a:p>
        </p:txBody>
      </p:sp>
      <p:sp>
        <p:nvSpPr>
          <p:cNvPr id="5" name="Slide Number Placeholder 4"/>
          <p:cNvSpPr>
            <a:spLocks noGrp="1"/>
          </p:cNvSpPr>
          <p:nvPr>
            <p:ph type="sldNum" sz="quarter" idx="5"/>
          </p:nvPr>
        </p:nvSpPr>
        <p:spPr/>
        <p:txBody>
          <a:bodyPr/>
          <a:lstStyle/>
          <a:p>
            <a:pPr>
              <a:defRPr/>
            </a:pPr>
            <a:fld id="{1184DDCB-7D1B-CB4F-980B-B02904018ECE}" type="slidenum">
              <a:rPr lang="de-DE" smtClean="0"/>
              <a:pPr>
                <a:defRPr/>
              </a:pPr>
              <a:t>23</a:t>
            </a:fld>
            <a:endParaRPr lang="de-DE" dirty="0"/>
          </a:p>
        </p:txBody>
      </p:sp>
    </p:spTree>
    <p:extLst>
      <p:ext uri="{BB962C8B-B14F-4D97-AF65-F5344CB8AC3E}">
        <p14:creationId xmlns:p14="http://schemas.microsoft.com/office/powerpoint/2010/main" val="290170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move to backup</a:t>
            </a:r>
            <a:endParaRPr lang="de-DE" dirty="0"/>
          </a:p>
        </p:txBody>
      </p:sp>
      <p:sp>
        <p:nvSpPr>
          <p:cNvPr id="4" name="Datumsplatzhalter 3"/>
          <p:cNvSpPr>
            <a:spLocks noGrp="1"/>
          </p:cNvSpPr>
          <p:nvPr>
            <p:ph type="dt" idx="1"/>
          </p:nvPr>
        </p:nvSpPr>
        <p:spPr/>
        <p:txBody>
          <a:bodyPr/>
          <a:lstStyle/>
          <a:p>
            <a:pPr>
              <a:defRPr/>
            </a:pPr>
            <a:fld id="{2BCD38D0-BAED-4F9D-9C63-0AAA1B91889F}"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29</a:t>
            </a:fld>
            <a:endParaRPr lang="de-DE" dirty="0"/>
          </a:p>
        </p:txBody>
      </p:sp>
    </p:spTree>
    <p:extLst>
      <p:ext uri="{BB962C8B-B14F-4D97-AF65-F5344CB8AC3E}">
        <p14:creationId xmlns:p14="http://schemas.microsoft.com/office/powerpoint/2010/main" val="37423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Update Threshold after batch so that it doesn’t fluctuate too much</a:t>
            </a:r>
            <a:br>
              <a:rPr lang="en-US" dirty="0"/>
            </a:br>
            <a:r>
              <a:rPr lang="en-US" dirty="0"/>
              <a:t>but more research needed when would be a good time </a:t>
            </a:r>
            <a:endParaRPr lang="de-DE" dirty="0"/>
          </a:p>
        </p:txBody>
      </p:sp>
      <p:sp>
        <p:nvSpPr>
          <p:cNvPr id="4" name="Datumsplatzhalter 3"/>
          <p:cNvSpPr>
            <a:spLocks noGrp="1"/>
          </p:cNvSpPr>
          <p:nvPr>
            <p:ph type="dt" idx="1"/>
          </p:nvPr>
        </p:nvSpPr>
        <p:spPr/>
        <p:txBody>
          <a:bodyPr/>
          <a:lstStyle/>
          <a:p>
            <a:pPr>
              <a:defRPr/>
            </a:pPr>
            <a:fld id="{BB2D9ACD-D67B-4511-BF16-8D2BA9A9830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33</a:t>
            </a:fld>
            <a:endParaRPr lang="de-DE" dirty="0"/>
          </a:p>
        </p:txBody>
      </p:sp>
    </p:spTree>
    <p:extLst>
      <p:ext uri="{BB962C8B-B14F-4D97-AF65-F5344CB8AC3E}">
        <p14:creationId xmlns:p14="http://schemas.microsoft.com/office/powerpoint/2010/main" val="280228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Occupancy</a:t>
            </a:r>
            <a:endParaRPr lang="de-DE" dirty="0"/>
          </a:p>
        </p:txBody>
      </p:sp>
      <p:sp>
        <p:nvSpPr>
          <p:cNvPr id="4" name="Datumsplatzhalter 3"/>
          <p:cNvSpPr>
            <a:spLocks noGrp="1"/>
          </p:cNvSpPr>
          <p:nvPr>
            <p:ph type="dt" idx="1"/>
          </p:nvPr>
        </p:nvSpPr>
        <p:spPr/>
        <p:txBody>
          <a:bodyPr/>
          <a:lstStyle/>
          <a:p>
            <a:pPr>
              <a:defRPr/>
            </a:pPr>
            <a:fld id="{5E3807EC-9D65-43EC-9E7E-BBB8B5CF7855}"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35</a:t>
            </a:fld>
            <a:endParaRPr lang="de-DE" dirty="0"/>
          </a:p>
        </p:txBody>
      </p:sp>
    </p:spTree>
    <p:extLst>
      <p:ext uri="{BB962C8B-B14F-4D97-AF65-F5344CB8AC3E}">
        <p14:creationId xmlns:p14="http://schemas.microsoft.com/office/powerpoint/2010/main" val="37053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Max </a:t>
            </a:r>
            <a:r>
              <a:rPr lang="en-US" dirty="0" err="1"/>
              <a:t>Wi,j</a:t>
            </a:r>
            <a:r>
              <a:rPr lang="en-US" dirty="0"/>
              <a:t> is max value in window of features I and J</a:t>
            </a:r>
            <a:br>
              <a:rPr lang="en-US" dirty="0"/>
            </a:br>
            <a:endParaRPr lang="de-DE" dirty="0"/>
          </a:p>
        </p:txBody>
      </p:sp>
      <p:sp>
        <p:nvSpPr>
          <p:cNvPr id="4" name="Datumsplatzhalter 3"/>
          <p:cNvSpPr>
            <a:spLocks noGrp="1"/>
          </p:cNvSpPr>
          <p:nvPr>
            <p:ph type="dt" idx="1"/>
          </p:nvPr>
        </p:nvSpPr>
        <p:spPr/>
        <p:txBody>
          <a:bodyPr/>
          <a:lstStyle/>
          <a:p>
            <a:pPr>
              <a:defRPr/>
            </a:pPr>
            <a:fld id="{6049611D-EE66-424D-8F75-5C6F179BFE33}"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44</a:t>
            </a:fld>
            <a:endParaRPr lang="de-DE" dirty="0"/>
          </a:p>
        </p:txBody>
      </p:sp>
    </p:spTree>
    <p:extLst>
      <p:ext uri="{BB962C8B-B14F-4D97-AF65-F5344CB8AC3E}">
        <p14:creationId xmlns:p14="http://schemas.microsoft.com/office/powerpoint/2010/main" val="53455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Select for each missing feature best model(min </a:t>
            </a:r>
            <a:r>
              <a:rPr lang="en-US" dirty="0" err="1"/>
              <a:t>V_j</a:t>
            </a:r>
            <a:r>
              <a:rPr lang="en-US" dirty="0"/>
              <a:t>) to impute and store the error</a:t>
            </a:r>
            <a:br>
              <a:rPr lang="en-US" dirty="0"/>
            </a:br>
            <a:r>
              <a:rPr lang="en-US" dirty="0"/>
              <a:t>1-max of these errors (Intuition that imputation as at most as good as worst construction, alternative</a:t>
            </a:r>
            <a:br>
              <a:rPr lang="en-US" dirty="0"/>
            </a:br>
            <a:r>
              <a:rPr lang="en-US" dirty="0"/>
              <a:t>weighted approach (not implemented))</a:t>
            </a:r>
            <a:br>
              <a:rPr lang="en-US" dirty="0"/>
            </a:br>
            <a:br>
              <a:rPr lang="en-US" dirty="0"/>
            </a:br>
            <a:r>
              <a:rPr lang="en-US" dirty="0"/>
              <a:t>Here issue is that errors don’t scale the same based on definition but have same range</a:t>
            </a:r>
            <a:br>
              <a:rPr lang="en-US" dirty="0"/>
            </a:br>
            <a:endParaRPr lang="de-DE" dirty="0"/>
          </a:p>
        </p:txBody>
      </p:sp>
      <p:sp>
        <p:nvSpPr>
          <p:cNvPr id="4" name="Datumsplatzhalter 3"/>
          <p:cNvSpPr>
            <a:spLocks noGrp="1"/>
          </p:cNvSpPr>
          <p:nvPr>
            <p:ph type="dt" idx="1"/>
          </p:nvPr>
        </p:nvSpPr>
        <p:spPr/>
        <p:txBody>
          <a:bodyPr/>
          <a:lstStyle/>
          <a:p>
            <a:pPr>
              <a:defRPr/>
            </a:pPr>
            <a:fld id="{EB010E73-743B-4B01-BA5B-3692DDB11EE6}"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45</a:t>
            </a:fld>
            <a:endParaRPr lang="de-DE" dirty="0"/>
          </a:p>
        </p:txBody>
      </p:sp>
    </p:spTree>
    <p:extLst>
      <p:ext uri="{BB962C8B-B14F-4D97-AF65-F5344CB8AC3E}">
        <p14:creationId xmlns:p14="http://schemas.microsoft.com/office/powerpoint/2010/main" val="25685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Inverse of error as weight so that smaller error gets higher weight</a:t>
            </a:r>
            <a:br>
              <a:rPr lang="en-US" dirty="0"/>
            </a:br>
            <a:r>
              <a:rPr lang="en-US" dirty="0"/>
              <a:t>Z is weight matrix (left side would be zero if same feature as j is unknown so mask is 0)</a:t>
            </a:r>
            <a:br>
              <a:rPr lang="en-US" dirty="0"/>
            </a:br>
            <a:endParaRPr lang="de-DE" dirty="0"/>
          </a:p>
        </p:txBody>
      </p:sp>
      <p:sp>
        <p:nvSpPr>
          <p:cNvPr id="4" name="Datumsplatzhalter 3"/>
          <p:cNvSpPr>
            <a:spLocks noGrp="1"/>
          </p:cNvSpPr>
          <p:nvPr>
            <p:ph type="dt" idx="1"/>
          </p:nvPr>
        </p:nvSpPr>
        <p:spPr/>
        <p:txBody>
          <a:bodyPr/>
          <a:lstStyle/>
          <a:p>
            <a:pPr>
              <a:defRPr/>
            </a:pPr>
            <a:fld id="{C718646F-41AD-4B74-B839-B76801659923}"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46</a:t>
            </a:fld>
            <a:endParaRPr lang="de-DE" dirty="0"/>
          </a:p>
        </p:txBody>
      </p:sp>
    </p:spTree>
    <p:extLst>
      <p:ext uri="{BB962C8B-B14F-4D97-AF65-F5344CB8AC3E}">
        <p14:creationId xmlns:p14="http://schemas.microsoft.com/office/powerpoint/2010/main" val="224577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explain active learning briefly</a:t>
            </a:r>
            <a:endParaRPr lang="de-DE" dirty="0"/>
          </a:p>
        </p:txBody>
      </p:sp>
      <p:sp>
        <p:nvSpPr>
          <p:cNvPr id="4" name="Datumsplatzhalter 3"/>
          <p:cNvSpPr>
            <a:spLocks noGrp="1"/>
          </p:cNvSpPr>
          <p:nvPr>
            <p:ph type="dt" idx="1"/>
          </p:nvPr>
        </p:nvSpPr>
        <p:spPr/>
        <p:txBody>
          <a:bodyPr/>
          <a:lstStyle/>
          <a:p>
            <a:pPr>
              <a:defRPr/>
            </a:pPr>
            <a:fld id="{23A26369-59F1-436C-8073-8CC95A6D8A0C}"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06045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7DD1A60A-6D5C-47F9-8FA3-4EF588B0C458}"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17924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95225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342669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21084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182611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(estimated number of missing features per instance times average feature costs)</a:t>
            </a:r>
            <a:br>
              <a:rPr lang="en-US" dirty="0"/>
            </a:br>
            <a:br>
              <a:rPr lang="en-US" dirty="0"/>
            </a:br>
            <a:r>
              <a:rPr lang="en-US" dirty="0"/>
              <a:t>Budget becomes incrementally available</a:t>
            </a:r>
            <a:br>
              <a:rPr lang="en-US" dirty="0"/>
            </a:br>
            <a:br>
              <a:rPr lang="en-US" dirty="0"/>
            </a:br>
            <a:r>
              <a:rPr lang="en-US" dirty="0"/>
              <a:t>Curves drop of </a:t>
            </a:r>
            <a:r>
              <a:rPr lang="en-US" dirty="0" err="1"/>
              <a:t>becaue</a:t>
            </a:r>
            <a:r>
              <a:rPr lang="en-US" dirty="0"/>
              <a:t> of </a:t>
            </a:r>
            <a:r>
              <a:rPr lang="en-US" dirty="0" err="1"/>
              <a:t>maxmean</a:t>
            </a:r>
            <a:r>
              <a:rPr lang="en-US" dirty="0"/>
              <a:t> strategy (best feature missing is more likely)</a:t>
            </a:r>
            <a:endParaRPr lang="de-DE" dirty="0"/>
          </a:p>
        </p:txBody>
      </p:sp>
      <p:sp>
        <p:nvSpPr>
          <p:cNvPr id="4" name="Datumsplatzhalter 3"/>
          <p:cNvSpPr>
            <a:spLocks noGrp="1"/>
          </p:cNvSpPr>
          <p:nvPr>
            <p:ph type="dt" idx="1"/>
          </p:nvPr>
        </p:nvSpPr>
        <p:spPr/>
        <p:txBody>
          <a:bodyPr/>
          <a:lstStyle/>
          <a:p>
            <a:pPr>
              <a:defRPr/>
            </a:pPr>
            <a:fld id="{F62B87DE-A428-4324-9A44-3F09347E7E7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425841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Cost are absolute and not normalized</a:t>
            </a:r>
            <a:endParaRPr lang="de-DE" dirty="0"/>
          </a:p>
        </p:txBody>
      </p:sp>
      <p:sp>
        <p:nvSpPr>
          <p:cNvPr id="4" name="Datumsplatzhalter 3"/>
          <p:cNvSpPr>
            <a:spLocks noGrp="1"/>
          </p:cNvSpPr>
          <p:nvPr>
            <p:ph type="dt" idx="1"/>
          </p:nvPr>
        </p:nvSpPr>
        <p:spPr/>
        <p:txBody>
          <a:bodyPr/>
          <a:lstStyle/>
          <a:p>
            <a:pPr>
              <a:defRPr/>
            </a:pPr>
            <a:fld id="{1A9AE2D8-B720-4F9C-9D7C-69CE9612DD2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3776431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rtragstitelvorschlag 1">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D478D9B-B69C-440B-AC17-F6BDA4A08E22}"/>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69B4"/>
              </a:solidFill>
              <a:effectLst/>
              <a:latin typeface="Lucida Grande CY" pitchFamily="-111" charset="-52"/>
              <a:ea typeface="ヒラギノ角ゴ Pro W3" pitchFamily="-111" charset="-128"/>
              <a:cs typeface="ヒラギノ角ゴ Pro W3" pitchFamily="-111" charset="-128"/>
            </a:endParaRPr>
          </a:p>
        </p:txBody>
      </p:sp>
      <p:pic>
        <p:nvPicPr>
          <p:cNvPr id="15" name="Grafik 14">
            <a:extLst>
              <a:ext uri="{FF2B5EF4-FFF2-40B4-BE49-F238E27FC236}">
                <a16:creationId xmlns:a16="http://schemas.microsoft.com/office/drawing/2014/main" id="{3EDC995C-A2A5-4B3D-8836-B33B6B3B3B71}"/>
              </a:ext>
            </a:extLst>
          </p:cNvPr>
          <p:cNvPicPr>
            <a:picLocks noChangeAspect="1"/>
          </p:cNvPicPr>
          <p:nvPr userDrawn="1"/>
        </p:nvPicPr>
        <p:blipFill>
          <a:blip r:embed="rId2"/>
          <a:stretch>
            <a:fillRect/>
          </a:stretch>
        </p:blipFill>
        <p:spPr>
          <a:xfrm>
            <a:off x="1528572" y="339725"/>
            <a:ext cx="6086856" cy="2490216"/>
          </a:xfrm>
          <a:prstGeom prst="rect">
            <a:avLst/>
          </a:prstGeom>
        </p:spPr>
      </p:pic>
      <p:sp>
        <p:nvSpPr>
          <p:cNvPr id="5" name="Titel 1">
            <a:extLst>
              <a:ext uri="{FF2B5EF4-FFF2-40B4-BE49-F238E27FC236}">
                <a16:creationId xmlns:a16="http://schemas.microsoft.com/office/drawing/2014/main" id="{76818D53-5979-184D-A1B0-15B52208796A}"/>
              </a:ext>
            </a:extLst>
          </p:cNvPr>
          <p:cNvSpPr>
            <a:spLocks noGrp="1"/>
          </p:cNvSpPr>
          <p:nvPr>
            <p:ph type="ctrTitle" hasCustomPrompt="1"/>
          </p:nvPr>
        </p:nvSpPr>
        <p:spPr>
          <a:xfrm>
            <a:off x="2184219" y="4238175"/>
            <a:ext cx="4775561" cy="830996"/>
          </a:xfrm>
          <a:prstGeom prst="rect">
            <a:avLst/>
          </a:prstGeom>
        </p:spPr>
        <p:txBody>
          <a:bodyPr anchor="b"/>
          <a:lstStyle>
            <a:lvl1pPr algn="ctr">
              <a:defRPr sz="2400" b="1">
                <a:solidFill>
                  <a:schemeClr val="bg1"/>
                </a:solidFill>
                <a:latin typeface="Lucida Sans Unicode" panose="020B0602030504020204" pitchFamily="34" charset="0"/>
                <a:cs typeface="Lucida Sans Unicode" panose="020B0602030504020204" pitchFamily="34" charset="0"/>
              </a:defRPr>
            </a:lvl1pPr>
          </a:lstStyle>
          <a:p>
            <a:r>
              <a:rPr lang="de-DE" dirty="0"/>
              <a:t>Mastertitelformat bearbeiten</a:t>
            </a:r>
            <a:br>
              <a:rPr lang="de-DE" dirty="0"/>
            </a:br>
            <a:endParaRPr lang="de-DE"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rtragstitelvorschlag 2">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72E3124-A01B-4DB9-8DF1-CFAE99957207}"/>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18" name="Grafik 17">
            <a:extLst>
              <a:ext uri="{FF2B5EF4-FFF2-40B4-BE49-F238E27FC236}">
                <a16:creationId xmlns:a16="http://schemas.microsoft.com/office/drawing/2014/main" id="{D96FF181-47AF-4599-938E-7ACA466B16DE}"/>
              </a:ext>
            </a:extLst>
          </p:cNvPr>
          <p:cNvPicPr>
            <a:picLocks noChangeAspect="1"/>
          </p:cNvPicPr>
          <p:nvPr userDrawn="1"/>
        </p:nvPicPr>
        <p:blipFill>
          <a:blip r:embed="rId2"/>
          <a:stretch>
            <a:fillRect/>
          </a:stretch>
        </p:blipFill>
        <p:spPr>
          <a:xfrm>
            <a:off x="539552" y="267494"/>
            <a:ext cx="4556991" cy="1224804"/>
          </a:xfrm>
          <a:prstGeom prst="rect">
            <a:avLst/>
          </a:prstGeom>
        </p:spPr>
      </p:pic>
      <p:sp>
        <p:nvSpPr>
          <p:cNvPr id="9" name="Titel 4">
            <a:extLst>
              <a:ext uri="{FF2B5EF4-FFF2-40B4-BE49-F238E27FC236}">
                <a16:creationId xmlns:a16="http://schemas.microsoft.com/office/drawing/2014/main" id="{B63726E3-A5E8-8143-BCDB-FF61F9913A95}"/>
              </a:ext>
            </a:extLst>
          </p:cNvPr>
          <p:cNvSpPr>
            <a:spLocks noGrp="1"/>
          </p:cNvSpPr>
          <p:nvPr>
            <p:ph type="title" hasCustomPrompt="1"/>
          </p:nvPr>
        </p:nvSpPr>
        <p:spPr>
          <a:xfrm>
            <a:off x="539552" y="2914975"/>
            <a:ext cx="5598566" cy="1241100"/>
          </a:xfrm>
          <a:prstGeom prst="rect">
            <a:avLst/>
          </a:prstGeom>
        </p:spPr>
        <p:txBody>
          <a:bodyPr anchor="b"/>
          <a:lstStyle>
            <a:lvl1pPr>
              <a:lnSpc>
                <a:spcPct val="100000"/>
              </a:lnSpc>
              <a:defRPr sz="2400" b="1">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de-DE" dirty="0"/>
              <a:t>Mastertitelformat bearbeiten</a:t>
            </a:r>
            <a:br>
              <a:rPr lang="de-DE" dirty="0"/>
            </a:br>
            <a:br>
              <a:rPr lang="de-DE" dirty="0"/>
            </a:br>
            <a:endParaRPr lang="de-DE" dirty="0"/>
          </a:p>
        </p:txBody>
      </p:sp>
      <p:sp>
        <p:nvSpPr>
          <p:cNvPr id="12" name="Textplatzhalter 11">
            <a:extLst>
              <a:ext uri="{FF2B5EF4-FFF2-40B4-BE49-F238E27FC236}">
                <a16:creationId xmlns:a16="http://schemas.microsoft.com/office/drawing/2014/main" id="{1C154660-DA9F-4C43-BF0D-C33A4F51E78A}"/>
              </a:ext>
            </a:extLst>
          </p:cNvPr>
          <p:cNvSpPr>
            <a:spLocks noGrp="1"/>
          </p:cNvSpPr>
          <p:nvPr>
            <p:ph type="body" sz="quarter" idx="10"/>
          </p:nvPr>
        </p:nvSpPr>
        <p:spPr>
          <a:xfrm>
            <a:off x="395536" y="4300538"/>
            <a:ext cx="5599113" cy="647700"/>
          </a:xfrm>
          <a:prstGeom prst="rect">
            <a:avLst/>
          </a:prstGeom>
        </p:spPr>
        <p:txBody>
          <a:bodyPr lIns="0" tIns="46800" anchor="t"/>
          <a:lstStyle>
            <a:lvl1pPr marL="217884" indent="0" algn="l">
              <a:buNone/>
              <a:defRPr sz="1600">
                <a:solidFill>
                  <a:schemeClr val="bg1"/>
                </a:solidFill>
                <a:latin typeface="Lucida Sans Unicode" panose="020B0602030504020204" pitchFamily="34" charset="0"/>
                <a:cs typeface="Lucida Sans Unicode" panose="020B0602030504020204" pitchFamily="34" charset="0"/>
              </a:defRPr>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4" y="915566"/>
            <a:ext cx="7908925" cy="3096344"/>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863204" indent="-339329">
              <a:buSzPct val="100000"/>
              <a:buFont typeface="Arial" panose="020B0604020202020204" pitchFamily="34" charset="0"/>
              <a:buChar cha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69194" indent="-339329">
              <a:buSzPct val="100000"/>
              <a:buFont typeface="Arial" panose="020B0604020202020204" pitchFamily="34" charset="0"/>
              <a:buChar char="•"/>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473994" indent="-339329">
              <a:buFont typeface="Arial" panose="020B0604020202020204" pitchFamily="34" charset="0"/>
              <a:buChar char="•"/>
              <a:defRPr>
                <a:solidFill>
                  <a:schemeClr val="tx1"/>
                </a:solidFill>
              </a:defRPr>
            </a:lvl4pPr>
            <a:lvl5pPr marL="1779985" indent="-339329">
              <a:buFont typeface="Arial" panose="020B0604020202020204" pitchFamily="34" charset="0"/>
              <a:buChar char="•"/>
              <a:defRPr>
                <a:solidFill>
                  <a:schemeClr val="tx1"/>
                </a:solidFill>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5" y="915566"/>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2483768" y="4366070"/>
            <a:ext cx="6031581" cy="365887"/>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
        <p:nvSpPr>
          <p:cNvPr id="6" name="Textplatzhalter 6">
            <a:extLst>
              <a:ext uri="{FF2B5EF4-FFF2-40B4-BE49-F238E27FC236}">
                <a16:creationId xmlns:a16="http://schemas.microsoft.com/office/drawing/2014/main" id="{0382592B-F215-C546-CCC1-8B0660602E4B}"/>
              </a:ext>
            </a:extLst>
          </p:cNvPr>
          <p:cNvSpPr>
            <a:spLocks noGrp="1"/>
          </p:cNvSpPr>
          <p:nvPr>
            <p:ph type="body" sz="quarter" idx="13"/>
          </p:nvPr>
        </p:nvSpPr>
        <p:spPr>
          <a:xfrm>
            <a:off x="4626260" y="915566"/>
            <a:ext cx="3911315"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4pPr>
            <a:lvl5pPr marL="1779985" indent="-339329" algn="l" defTabSz="628650" rtl="0" eaLnBrk="1" fontAlgn="base" hangingPunct="1">
              <a:spcBef>
                <a:spcPct val="0"/>
              </a:spcBef>
              <a:spcAft>
                <a:spcPct val="0"/>
              </a:spcAft>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5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0642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5" name="Tabellenplatzhalter 4"/>
          <p:cNvSpPr>
            <a:spLocks noGrp="1"/>
          </p:cNvSpPr>
          <p:nvPr>
            <p:ph type="tbl" sz="quarter" idx="10"/>
          </p:nvPr>
        </p:nvSpPr>
        <p:spPr>
          <a:xfrm>
            <a:off x="604840" y="857251"/>
            <a:ext cx="7932737" cy="3154660"/>
          </a:xfrm>
          <a:prstGeom prst="rect">
            <a:avLst/>
          </a:prstGeom>
        </p:spPr>
        <p:txBody>
          <a:bodyPr vert="horz">
            <a:normAutofit/>
          </a:bodyPr>
          <a:lstStyle>
            <a:lvl1pPr marL="0" indent="0">
              <a:buFontTx/>
              <a:buNone/>
              <a:defRPr sz="900">
                <a:solidFill>
                  <a:schemeClr val="tx1"/>
                </a:solidFill>
                <a:latin typeface="Lucida Sans Unicode"/>
              </a:defRPr>
            </a:lvl1pPr>
          </a:lstStyle>
          <a:p>
            <a:r>
              <a:rPr lang="en-US"/>
              <a:t>Click icon to add table</a:t>
            </a:r>
            <a:endParaRPr lang="de-DE" dirty="0"/>
          </a:p>
        </p:txBody>
      </p:sp>
      <p:pic>
        <p:nvPicPr>
          <p:cNvPr id="6" name="Grafik 5">
            <a:extLst>
              <a:ext uri="{FF2B5EF4-FFF2-40B4-BE49-F238E27FC236}">
                <a16:creationId xmlns:a16="http://schemas.microsoft.com/office/drawing/2014/main" id="{C01A10A2-F770-7B42-9389-8640FCD471FA}"/>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8" name="Textplatzhalter 3">
            <a:extLst>
              <a:ext uri="{FF2B5EF4-FFF2-40B4-BE49-F238E27FC236}">
                <a16:creationId xmlns:a16="http://schemas.microsoft.com/office/drawing/2014/main" id="{5B737B89-927A-E04E-9B96-391C194B405C}"/>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itel 4">
            <a:extLst>
              <a:ext uri="{FF2B5EF4-FFF2-40B4-BE49-F238E27FC236}">
                <a16:creationId xmlns:a16="http://schemas.microsoft.com/office/drawing/2014/main" id="{23923F25-F5F9-714E-BE21-4D3272A96F26}"/>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
        <p:nvSpPr>
          <p:cNvPr id="2" name="Footer Placeholder 1">
            <a:extLst>
              <a:ext uri="{FF2B5EF4-FFF2-40B4-BE49-F238E27FC236}">
                <a16:creationId xmlns:a16="http://schemas.microsoft.com/office/drawing/2014/main" id="{1DE4DC87-2115-C92B-6CB4-04184EF4A8C2}"/>
              </a:ext>
            </a:extLst>
          </p:cNvPr>
          <p:cNvSpPr>
            <a:spLocks noGrp="1"/>
          </p:cNvSpPr>
          <p:nvPr>
            <p:ph type="ftr" sz="quarter" idx="11"/>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2224664C-2240-92F9-517E-F744C1DC1E16}"/>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lie mit Einspaltigem Bild">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120B8290-CF85-4E59-AE09-D198709485FC}"/>
              </a:ext>
            </a:extLst>
          </p:cNvPr>
          <p:cNvSpPr>
            <a:spLocks noGrp="1"/>
          </p:cNvSpPr>
          <p:nvPr>
            <p:ph type="pic" sz="quarter" idx="12"/>
          </p:nvPr>
        </p:nvSpPr>
        <p:spPr>
          <a:xfrm>
            <a:off x="615404" y="987574"/>
            <a:ext cx="2516734" cy="2952328"/>
          </a:xfrm>
          <a:prstGeom prst="rect">
            <a:avLst/>
          </a:prstGeom>
          <a:solidFill>
            <a:schemeClr val="bg2">
              <a:alpha val="50000"/>
            </a:schemeClr>
          </a:solidFill>
        </p:spPr>
        <p:txBody>
          <a:bodyPr vert="horz"/>
          <a:lstStyle>
            <a:lvl1pPr>
              <a:defRPr sz="160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icon to add picture</a:t>
            </a:r>
            <a:endParaRPr lang="de-DE" dirty="0"/>
          </a:p>
        </p:txBody>
      </p:sp>
      <p:pic>
        <p:nvPicPr>
          <p:cNvPr id="5" name="Grafik 4">
            <a:extLst>
              <a:ext uri="{FF2B5EF4-FFF2-40B4-BE49-F238E27FC236}">
                <a16:creationId xmlns:a16="http://schemas.microsoft.com/office/drawing/2014/main" id="{97E54D5B-31AA-524C-8903-AE3DE68A94B0}"/>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FCF01B6C-0F7F-554C-90E2-5E4E2F8BA2C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platzhalter 6">
            <a:extLst>
              <a:ext uri="{FF2B5EF4-FFF2-40B4-BE49-F238E27FC236}">
                <a16:creationId xmlns:a16="http://schemas.microsoft.com/office/drawing/2014/main" id="{18AEF59B-652F-BC44-910C-799F00538019}"/>
              </a:ext>
            </a:extLst>
          </p:cNvPr>
          <p:cNvSpPr>
            <a:spLocks noGrp="1"/>
          </p:cNvSpPr>
          <p:nvPr>
            <p:ph type="body" sz="quarter" idx="10"/>
          </p:nvPr>
        </p:nvSpPr>
        <p:spPr>
          <a:xfrm>
            <a:off x="3419872" y="1004046"/>
            <a:ext cx="5108724"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a:buSzPct val="150000"/>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a:defRPr sz="8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a:defRPr>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1" name="Titel 4">
            <a:extLst>
              <a:ext uri="{FF2B5EF4-FFF2-40B4-BE49-F238E27FC236}">
                <a16:creationId xmlns:a16="http://schemas.microsoft.com/office/drawing/2014/main" id="{B7B210FD-2C19-7947-974D-21537A758297}"/>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2" name="Footer Placeholder 1">
            <a:extLst>
              <a:ext uri="{FF2B5EF4-FFF2-40B4-BE49-F238E27FC236}">
                <a16:creationId xmlns:a16="http://schemas.microsoft.com/office/drawing/2014/main" id="{9802A265-CB50-8D26-833D-848097FB9B4A}"/>
              </a:ext>
            </a:extLst>
          </p:cNvPr>
          <p:cNvSpPr>
            <a:spLocks noGrp="1"/>
          </p:cNvSpPr>
          <p:nvPr>
            <p:ph type="ftr" sz="quarter" idx="13"/>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FEDCF2FF-B248-A067-A040-39CFD578264D}"/>
              </a:ext>
            </a:extLst>
          </p:cNvPr>
          <p:cNvSpPr>
            <a:spLocks noGrp="1"/>
          </p:cNvSpPr>
          <p:nvPr>
            <p:ph type="sldNum" sz="quarter" idx="14"/>
          </p:nvPr>
        </p:nvSpPr>
        <p:spPr/>
        <p:txBody>
          <a:bodyPr/>
          <a:lstStyle/>
          <a:p>
            <a:fld id="{8E024F8E-A03E-4AAA-A06E-73FE51DB770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spaltiges Bild">
    <p:spTree>
      <p:nvGrpSpPr>
        <p:cNvPr id="1" name=""/>
        <p:cNvGrpSpPr/>
        <p:nvPr/>
      </p:nvGrpSpPr>
      <p:grpSpPr>
        <a:xfrm>
          <a:off x="0" y="0"/>
          <a:ext cx="0" cy="0"/>
          <a:chOff x="0" y="0"/>
          <a:chExt cx="0" cy="0"/>
        </a:xfrm>
      </p:grpSpPr>
      <p:sp>
        <p:nvSpPr>
          <p:cNvPr id="9" name="Bildplatzhalter 8"/>
          <p:cNvSpPr>
            <a:spLocks noGrp="1"/>
          </p:cNvSpPr>
          <p:nvPr>
            <p:ph type="pic" sz="quarter" idx="12"/>
          </p:nvPr>
        </p:nvSpPr>
        <p:spPr>
          <a:xfrm>
            <a:off x="604837" y="1004046"/>
            <a:ext cx="5191125" cy="2935854"/>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pic>
        <p:nvPicPr>
          <p:cNvPr id="5" name="Grafik 4">
            <a:extLst>
              <a:ext uri="{FF2B5EF4-FFF2-40B4-BE49-F238E27FC236}">
                <a16:creationId xmlns:a16="http://schemas.microsoft.com/office/drawing/2014/main" id="{25AFC46D-E1C8-7247-8C9F-F31A8D58E66E}"/>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957DCEC8-A068-1149-96C3-34DF5B753AB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platzhalter 6">
            <a:extLst>
              <a:ext uri="{FF2B5EF4-FFF2-40B4-BE49-F238E27FC236}">
                <a16:creationId xmlns:a16="http://schemas.microsoft.com/office/drawing/2014/main" id="{A61D2680-428A-E54E-B2BA-68A8090DE92F}"/>
              </a:ext>
            </a:extLst>
          </p:cNvPr>
          <p:cNvSpPr>
            <a:spLocks noGrp="1"/>
          </p:cNvSpPr>
          <p:nvPr>
            <p:ph type="body" sz="quarter" idx="10"/>
          </p:nvPr>
        </p:nvSpPr>
        <p:spPr>
          <a:xfrm>
            <a:off x="6012160" y="1004046"/>
            <a:ext cx="2516436"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defRPr>
            </a:lvl1pPr>
            <a:lvl3pPr>
              <a:buSzPct val="15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itel 4">
            <a:extLst>
              <a:ext uri="{FF2B5EF4-FFF2-40B4-BE49-F238E27FC236}">
                <a16:creationId xmlns:a16="http://schemas.microsoft.com/office/drawing/2014/main" id="{FE453C78-7C9C-CF40-B170-7C9B134E94BF}"/>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Gerade Verbindung 28"/>
          <p:cNvCxnSpPr/>
          <p:nvPr/>
        </p:nvCxnSpPr>
        <p:spPr bwMode="auto">
          <a:xfrm>
            <a:off x="-990600" y="32587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2013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00608" y="336383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35992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18847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1404664" y="470132"/>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Gerade Verbindung 25">
            <a:extLst>
              <a:ext uri="{FF2B5EF4-FFF2-40B4-BE49-F238E27FC236}">
                <a16:creationId xmlns:a16="http://schemas.microsoft.com/office/drawing/2014/main" id="{11651679-CC99-4664-A597-ACB41165A7DD}"/>
              </a:ext>
            </a:extLst>
          </p:cNvPr>
          <p:cNvCxnSpPr/>
          <p:nvPr userDrawn="1"/>
        </p:nvCxnSpPr>
        <p:spPr bwMode="auto">
          <a:xfrm>
            <a:off x="3635896" y="136427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27">
            <a:extLst>
              <a:ext uri="{FF2B5EF4-FFF2-40B4-BE49-F238E27FC236}">
                <a16:creationId xmlns:a16="http://schemas.microsoft.com/office/drawing/2014/main" id="{E9775215-4E3B-4000-AC84-9B6070847206}"/>
              </a:ext>
            </a:extLst>
          </p:cNvPr>
          <p:cNvCxnSpPr/>
          <p:nvPr userDrawn="1"/>
        </p:nvCxnSpPr>
        <p:spPr bwMode="auto">
          <a:xfrm>
            <a:off x="3725888" y="3526775"/>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3843EB8-202F-112D-502B-752B1F155B8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DCDA6A46-8A4B-9006-8B60-F707199D34E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Tutorial @ IE2025 | christian.beyer@ovgu.de 24.06.2025</a:t>
            </a:r>
            <a:endParaRPr lang="en-GB"/>
          </a:p>
        </p:txBody>
      </p:sp>
      <p:sp>
        <p:nvSpPr>
          <p:cNvPr id="4" name="Slide Number Placeholder 3">
            <a:extLst>
              <a:ext uri="{FF2B5EF4-FFF2-40B4-BE49-F238E27FC236}">
                <a16:creationId xmlns:a16="http://schemas.microsoft.com/office/drawing/2014/main" id="{34DD8477-A788-E730-4D7E-271E828D911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E024F8E-A03E-4AAA-A06E-73FE51DB7709}"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8" r:id="rId2"/>
    <p:sldLayoutId id="2147483667" r:id="rId3"/>
    <p:sldLayoutId id="2147483672" r:id="rId4"/>
    <p:sldLayoutId id="2147483670" r:id="rId5"/>
    <p:sldLayoutId id="2147483666" r:id="rId6"/>
    <p:sldLayoutId id="2147483671" r:id="rId7"/>
  </p:sldLayoutIdLst>
  <p:hf hdr="0" dt="0"/>
  <p:txStyles>
    <p:titleStyle>
      <a:lvl1pPr algn="l" defTabSz="628650" rtl="0" eaLnBrk="1" fontAlgn="base" hangingPunct="1">
        <a:lnSpc>
          <a:spcPct val="120000"/>
        </a:lnSpc>
        <a:spcBef>
          <a:spcPct val="0"/>
        </a:spcBef>
        <a:spcAft>
          <a:spcPct val="0"/>
        </a:spcAft>
        <a:defRPr sz="975">
          <a:solidFill>
            <a:schemeClr val="tx1"/>
          </a:solidFill>
          <a:latin typeface="+mj-lt"/>
          <a:ea typeface="+mj-ea"/>
          <a:cs typeface="+mj-cs"/>
          <a:sym typeface="Lucida Grande" charset="0"/>
        </a:defRPr>
      </a:lvl1pPr>
      <a:lvl2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3429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6858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0287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3716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557213" indent="-339329" algn="l" defTabSz="628650" rtl="0" eaLnBrk="1" fontAlgn="base" hangingPunct="1">
        <a:spcBef>
          <a:spcPct val="0"/>
        </a:spcBef>
        <a:spcAft>
          <a:spcPct val="0"/>
        </a:spcAft>
        <a:buSzPct val="171000"/>
        <a:buFont typeface="Lucida Grande" charset="0"/>
        <a:buChar char="•"/>
        <a:defRPr sz="975">
          <a:solidFill>
            <a:schemeClr val="bg2"/>
          </a:solidFill>
          <a:latin typeface="+mn-lt"/>
          <a:ea typeface="+mn-ea"/>
          <a:cs typeface="+mn-cs"/>
          <a:sym typeface="Lucida Grande" charset="0"/>
        </a:defRPr>
      </a:lvl1pPr>
      <a:lvl2pPr marL="86320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2pPr>
      <a:lvl3pPr marL="11691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p:bodyStyle>
    <p:otherStyle>
      <a:defPPr>
        <a:defRPr lang="de-D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userDrawn="1">
          <p15:clr>
            <a:srgbClr val="F26B43"/>
          </p15:clr>
        </p15:guide>
        <p15:guide id="2" orient="horz" pos="2754" userDrawn="1">
          <p15:clr>
            <a:srgbClr val="F26B43"/>
          </p15:clr>
        </p15:guide>
        <p15:guide id="3" pos="5375" userDrawn="1">
          <p15:clr>
            <a:srgbClr val="F26B43"/>
          </p15:clr>
        </p15:guide>
        <p15:guide id="4" pos="3651" userDrawn="1">
          <p15:clr>
            <a:srgbClr val="F26B43"/>
          </p15:clr>
        </p15:guide>
        <p15:guide id="5" pos="2109" userDrawn="1">
          <p15:clr>
            <a:srgbClr val="F26B43"/>
          </p15:clr>
        </p15:guide>
        <p15:guide id="6" pos="1973" userDrawn="1">
          <p15:clr>
            <a:srgbClr val="F26B43"/>
          </p15:clr>
        </p15:guide>
        <p15:guide id="7" pos="3787" userDrawn="1">
          <p15:clr>
            <a:srgbClr val="F26B43"/>
          </p15:clr>
        </p15:guide>
        <p15:guide id="8" orient="horz" pos="214" userDrawn="1">
          <p15:clr>
            <a:srgbClr val="F26B43"/>
          </p15:clr>
        </p15:guide>
        <p15:guide id="9" orient="horz" pos="26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CAB1B-43A4-774C-BF1F-EE949BB81695}"/>
              </a:ext>
            </a:extLst>
          </p:cNvPr>
          <p:cNvSpPr>
            <a:spLocks noGrp="1"/>
          </p:cNvSpPr>
          <p:nvPr>
            <p:ph type="title"/>
          </p:nvPr>
        </p:nvSpPr>
        <p:spPr>
          <a:xfrm>
            <a:off x="611560" y="1779662"/>
            <a:ext cx="5760640" cy="1241100"/>
          </a:xfrm>
        </p:spPr>
        <p:txBody>
          <a:bodyPr>
            <a:normAutofit/>
          </a:bodyPr>
          <a:lstStyle/>
          <a:p>
            <a:r>
              <a:rPr lang="en-US" i="0" dirty="0">
                <a:effectLst/>
              </a:rPr>
              <a:t>Active Feature Acquisition on Data Streams</a:t>
            </a:r>
            <a:br>
              <a:rPr lang="en-US" i="0" dirty="0">
                <a:effectLst/>
              </a:rPr>
            </a:br>
            <a:r>
              <a:rPr lang="en-US" i="0" dirty="0">
                <a:effectLst/>
              </a:rPr>
              <a:t>Tutorial @ IE2025</a:t>
            </a:r>
            <a:br>
              <a:rPr lang="en-US" dirty="0"/>
            </a:br>
            <a:endParaRPr lang="en-GB" dirty="0"/>
          </a:p>
        </p:txBody>
      </p:sp>
      <p:sp>
        <p:nvSpPr>
          <p:cNvPr id="5" name="TextBox 4">
            <a:extLst>
              <a:ext uri="{FF2B5EF4-FFF2-40B4-BE49-F238E27FC236}">
                <a16:creationId xmlns:a16="http://schemas.microsoft.com/office/drawing/2014/main" id="{27CE1DA5-2F31-11A3-18DC-223854B8D635}"/>
              </a:ext>
            </a:extLst>
          </p:cNvPr>
          <p:cNvSpPr txBox="1"/>
          <p:nvPr/>
        </p:nvSpPr>
        <p:spPr>
          <a:xfrm>
            <a:off x="755576" y="4169456"/>
            <a:ext cx="7704856" cy="523220"/>
          </a:xfrm>
          <a:prstGeom prst="rect">
            <a:avLst/>
          </a:prstGeom>
          <a:noFill/>
        </p:spPr>
        <p:txBody>
          <a:bodyPr wrap="square" rtlCol="0">
            <a:spAutoFit/>
          </a:bodyPr>
          <a:lstStyle/>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Dr.-Ing. Christian Beyer | 24.06.2025</a:t>
            </a:r>
          </a:p>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christian.beyer@ovgu.de</a:t>
            </a:r>
          </a:p>
        </p:txBody>
      </p:sp>
    </p:spTree>
    <p:extLst>
      <p:ext uri="{BB962C8B-B14F-4D97-AF65-F5344CB8AC3E}">
        <p14:creationId xmlns:p14="http://schemas.microsoft.com/office/powerpoint/2010/main" val="3001129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makes learning on data streams challenging?</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High volume</a:t>
            </a:r>
          </a:p>
          <a:p>
            <a:pPr>
              <a:buSzPct val="100000"/>
            </a:pPr>
            <a:r>
              <a:rPr lang="en-US" sz="2000" dirty="0"/>
              <a:t>High velocity</a:t>
            </a:r>
          </a:p>
          <a:p>
            <a:pPr>
              <a:buSzPct val="100000"/>
            </a:pPr>
            <a:r>
              <a:rPr lang="en-US" sz="2000" dirty="0"/>
              <a:t>High variety</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10</a:t>
            </a:fld>
            <a:endParaRPr lang="en-GB"/>
          </a:p>
        </p:txBody>
      </p:sp>
      <p:sp>
        <p:nvSpPr>
          <p:cNvPr id="11" name="Text Placeholder 9">
            <a:extLst>
              <a:ext uri="{FF2B5EF4-FFF2-40B4-BE49-F238E27FC236}">
                <a16:creationId xmlns:a16="http://schemas.microsoft.com/office/drawing/2014/main" id="{9ABF1897-CD0C-4BE6-87B4-265B6AA51977}"/>
              </a:ext>
            </a:extLst>
          </p:cNvPr>
          <p:cNvSpPr txBox="1">
            <a:spLocks/>
          </p:cNvSpPr>
          <p:nvPr/>
        </p:nvSpPr>
        <p:spPr>
          <a:xfrm>
            <a:off x="4283968" y="1059582"/>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a:lstStyle>
          <a:p>
            <a:pPr>
              <a:buSzPct val="100000"/>
            </a:pPr>
            <a:r>
              <a:rPr lang="en-US" sz="2000" kern="0" dirty="0"/>
              <a:t>Incremental models</a:t>
            </a:r>
          </a:p>
          <a:p>
            <a:pPr>
              <a:buSzPct val="100000"/>
            </a:pPr>
            <a:r>
              <a:rPr lang="en-US" sz="2000" kern="0" dirty="0"/>
              <a:t>Forgetting mechanisms</a:t>
            </a:r>
          </a:p>
          <a:p>
            <a:pPr>
              <a:buSzPct val="100000"/>
            </a:pPr>
            <a:endParaRPr lang="en-US" kern="0" dirty="0"/>
          </a:p>
        </p:txBody>
      </p:sp>
      <p:sp>
        <p:nvSpPr>
          <p:cNvPr id="3" name="Pfeil: nach rechts 2">
            <a:extLst>
              <a:ext uri="{FF2B5EF4-FFF2-40B4-BE49-F238E27FC236}">
                <a16:creationId xmlns:a16="http://schemas.microsoft.com/office/drawing/2014/main" id="{5D70B2F5-1DD1-415C-A264-C504BFA1E416}"/>
              </a:ext>
            </a:extLst>
          </p:cNvPr>
          <p:cNvSpPr/>
          <p:nvPr/>
        </p:nvSpPr>
        <p:spPr bwMode="auto">
          <a:xfrm>
            <a:off x="2843808" y="1218683"/>
            <a:ext cx="1152128" cy="365887"/>
          </a:xfrm>
          <a:prstGeom prst="rightArrow">
            <a:avLst/>
          </a:prstGeom>
          <a:solidFill>
            <a:srgbClr val="A3331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20094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budget)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11</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pic>
        <p:nvPicPr>
          <p:cNvPr id="6" name="Grafik 5">
            <a:extLst>
              <a:ext uri="{FF2B5EF4-FFF2-40B4-BE49-F238E27FC236}">
                <a16:creationId xmlns:a16="http://schemas.microsoft.com/office/drawing/2014/main" id="{974F7B07-3F47-4826-8FFB-1889D0E61C72}"/>
              </a:ext>
            </a:extLst>
          </p:cNvPr>
          <p:cNvPicPr>
            <a:picLocks noChangeAspect="1"/>
          </p:cNvPicPr>
          <p:nvPr/>
        </p:nvPicPr>
        <p:blipFill>
          <a:blip r:embed="rId2"/>
          <a:stretch>
            <a:fillRect/>
          </a:stretch>
        </p:blipFill>
        <p:spPr>
          <a:xfrm>
            <a:off x="5177616" y="945830"/>
            <a:ext cx="3050376" cy="2414466"/>
          </a:xfrm>
          <a:prstGeom prst="rect">
            <a:avLst/>
          </a:prstGeom>
        </p:spPr>
      </p:pic>
      <p:sp>
        <p:nvSpPr>
          <p:cNvPr id="11" name="Textfeld 10">
            <a:extLst>
              <a:ext uri="{FF2B5EF4-FFF2-40B4-BE49-F238E27FC236}">
                <a16:creationId xmlns:a16="http://schemas.microsoft.com/office/drawing/2014/main" id="{BF7E13F5-A20F-4102-9C9D-E018BF07897C}"/>
              </a:ext>
            </a:extLst>
          </p:cNvPr>
          <p:cNvSpPr txBox="1"/>
          <p:nvPr/>
        </p:nvSpPr>
        <p:spPr>
          <a:xfrm>
            <a:off x="5906612" y="692906"/>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spTree>
    <p:extLst>
      <p:ext uri="{BB962C8B-B14F-4D97-AF65-F5344CB8AC3E}">
        <p14:creationId xmlns:p14="http://schemas.microsoft.com/office/powerpoint/2010/main" val="367770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a:t>
            </a:r>
            <a:r>
              <a:rPr lang="en-US"/>
              <a:t>relative budget)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12</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sp>
        <p:nvSpPr>
          <p:cNvPr id="11" name="Textfeld 10">
            <a:extLst>
              <a:ext uri="{FF2B5EF4-FFF2-40B4-BE49-F238E27FC236}">
                <a16:creationId xmlns:a16="http://schemas.microsoft.com/office/drawing/2014/main" id="{BF7E13F5-A20F-4102-9C9D-E018BF07897C}"/>
              </a:ext>
            </a:extLst>
          </p:cNvPr>
          <p:cNvSpPr txBox="1"/>
          <p:nvPr/>
        </p:nvSpPr>
        <p:spPr>
          <a:xfrm>
            <a:off x="6424259" y="970932"/>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cxnSp>
        <p:nvCxnSpPr>
          <p:cNvPr id="3" name="Gerade Verbindung mit Pfeil 2">
            <a:extLst>
              <a:ext uri="{FF2B5EF4-FFF2-40B4-BE49-F238E27FC236}">
                <a16:creationId xmlns:a16="http://schemas.microsoft.com/office/drawing/2014/main" id="{80B9E0B0-133B-48D7-ACBB-44982427A9BB}"/>
              </a:ext>
            </a:extLst>
          </p:cNvPr>
          <p:cNvCxnSpPr/>
          <p:nvPr/>
        </p:nvCxnSpPr>
        <p:spPr bwMode="auto">
          <a:xfrm flipV="1">
            <a:off x="5521695" y="1553632"/>
            <a:ext cx="0" cy="165618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D10C0B17-516B-483F-AF57-F7CA58138178}"/>
              </a:ext>
            </a:extLst>
          </p:cNvPr>
          <p:cNvCxnSpPr/>
          <p:nvPr/>
        </p:nvCxnSpPr>
        <p:spPr bwMode="auto">
          <a:xfrm>
            <a:off x="5521695" y="3209816"/>
            <a:ext cx="324036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Gerader Verbinder 14">
            <a:extLst>
              <a:ext uri="{FF2B5EF4-FFF2-40B4-BE49-F238E27FC236}">
                <a16:creationId xmlns:a16="http://schemas.microsoft.com/office/drawing/2014/main" id="{82EBB426-2420-4D8C-A87B-C70B68529FB4}"/>
              </a:ext>
            </a:extLst>
          </p:cNvPr>
          <p:cNvCxnSpPr/>
          <p:nvPr/>
        </p:nvCxnSpPr>
        <p:spPr bwMode="auto">
          <a:xfrm>
            <a:off x="5377679" y="2273712"/>
            <a:ext cx="216024"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3A4249F2-6E60-4A7E-99A2-2D8929CF43C1}"/>
              </a:ext>
            </a:extLst>
          </p:cNvPr>
          <p:cNvSpPr txBox="1"/>
          <p:nvPr/>
        </p:nvSpPr>
        <p:spPr>
          <a:xfrm>
            <a:off x="4729608" y="2073072"/>
            <a:ext cx="720079" cy="338554"/>
          </a:xfrm>
          <a:prstGeom prst="rect">
            <a:avLst/>
          </a:prstGeom>
          <a:noFill/>
        </p:spPr>
        <p:txBody>
          <a:bodyPr wrap="square" rtlCol="0">
            <a:spAutoFit/>
          </a:bodyPr>
          <a:lstStyle/>
          <a:p>
            <a:r>
              <a:rPr lang="en-US" sz="1600" dirty="0"/>
              <a:t>50%</a:t>
            </a:r>
            <a:endParaRPr lang="de-DE" sz="1600" dirty="0"/>
          </a:p>
        </p:txBody>
      </p:sp>
      <p:sp>
        <p:nvSpPr>
          <p:cNvPr id="17" name="Freihandform: Form 16">
            <a:extLst>
              <a:ext uri="{FF2B5EF4-FFF2-40B4-BE49-F238E27FC236}">
                <a16:creationId xmlns:a16="http://schemas.microsoft.com/office/drawing/2014/main" id="{B287DAAF-8B4C-4910-A684-86D2578C64CC}"/>
              </a:ext>
            </a:extLst>
          </p:cNvPr>
          <p:cNvSpPr/>
          <p:nvPr/>
        </p:nvSpPr>
        <p:spPr bwMode="auto">
          <a:xfrm>
            <a:off x="5529914" y="2161604"/>
            <a:ext cx="2944100" cy="250022"/>
          </a:xfrm>
          <a:custGeom>
            <a:avLst/>
            <a:gdLst>
              <a:gd name="connsiteX0" fmla="*/ 0 w 3307644"/>
              <a:gd name="connsiteY0" fmla="*/ 114555 h 250022"/>
              <a:gd name="connsiteX1" fmla="*/ 56444 w 3307644"/>
              <a:gd name="connsiteY1" fmla="*/ 91978 h 250022"/>
              <a:gd name="connsiteX2" fmla="*/ 101600 w 3307644"/>
              <a:gd name="connsiteY2" fmla="*/ 58111 h 250022"/>
              <a:gd name="connsiteX3" fmla="*/ 146755 w 3307644"/>
              <a:gd name="connsiteY3" fmla="*/ 35533 h 250022"/>
              <a:gd name="connsiteX4" fmla="*/ 169333 w 3307644"/>
              <a:gd name="connsiteY4" fmla="*/ 1666 h 250022"/>
              <a:gd name="connsiteX5" fmla="*/ 270933 w 3307644"/>
              <a:gd name="connsiteY5" fmla="*/ 12955 h 250022"/>
              <a:gd name="connsiteX6" fmla="*/ 316089 w 3307644"/>
              <a:gd name="connsiteY6" fmla="*/ 24244 h 250022"/>
              <a:gd name="connsiteX7" fmla="*/ 372533 w 3307644"/>
              <a:gd name="connsiteY7" fmla="*/ 35533 h 250022"/>
              <a:gd name="connsiteX8" fmla="*/ 383822 w 3307644"/>
              <a:gd name="connsiteY8" fmla="*/ 69400 h 250022"/>
              <a:gd name="connsiteX9" fmla="*/ 406400 w 3307644"/>
              <a:gd name="connsiteY9" fmla="*/ 103266 h 250022"/>
              <a:gd name="connsiteX10" fmla="*/ 485422 w 3307644"/>
              <a:gd name="connsiteY10" fmla="*/ 159711 h 250022"/>
              <a:gd name="connsiteX11" fmla="*/ 620889 w 3307644"/>
              <a:gd name="connsiteY11" fmla="*/ 182289 h 250022"/>
              <a:gd name="connsiteX12" fmla="*/ 654755 w 3307644"/>
              <a:gd name="connsiteY12" fmla="*/ 193578 h 250022"/>
              <a:gd name="connsiteX13" fmla="*/ 891822 w 3307644"/>
              <a:gd name="connsiteY13" fmla="*/ 148422 h 250022"/>
              <a:gd name="connsiteX14" fmla="*/ 936977 w 3307644"/>
              <a:gd name="connsiteY14" fmla="*/ 114555 h 250022"/>
              <a:gd name="connsiteX15" fmla="*/ 1004711 w 3307644"/>
              <a:gd name="connsiteY15" fmla="*/ 58111 h 250022"/>
              <a:gd name="connsiteX16" fmla="*/ 1298222 w 3307644"/>
              <a:gd name="connsiteY16" fmla="*/ 103266 h 250022"/>
              <a:gd name="connsiteX17" fmla="*/ 1343377 w 3307644"/>
              <a:gd name="connsiteY17" fmla="*/ 182289 h 250022"/>
              <a:gd name="connsiteX18" fmla="*/ 1399822 w 3307644"/>
              <a:gd name="connsiteY18" fmla="*/ 250022 h 250022"/>
              <a:gd name="connsiteX19" fmla="*/ 1512711 w 3307644"/>
              <a:gd name="connsiteY19" fmla="*/ 171000 h 250022"/>
              <a:gd name="connsiteX20" fmla="*/ 1557866 w 3307644"/>
              <a:gd name="connsiteY20" fmla="*/ 114555 h 250022"/>
              <a:gd name="connsiteX21" fmla="*/ 1580444 w 3307644"/>
              <a:gd name="connsiteY21" fmla="*/ 69400 h 250022"/>
              <a:gd name="connsiteX22" fmla="*/ 1614311 w 3307644"/>
              <a:gd name="connsiteY22" fmla="*/ 58111 h 250022"/>
              <a:gd name="connsiteX23" fmla="*/ 1704622 w 3307644"/>
              <a:gd name="connsiteY23" fmla="*/ 46822 h 250022"/>
              <a:gd name="connsiteX24" fmla="*/ 1919111 w 3307644"/>
              <a:gd name="connsiteY24" fmla="*/ 1666 h 250022"/>
              <a:gd name="connsiteX25" fmla="*/ 2043289 w 3307644"/>
              <a:gd name="connsiteY25" fmla="*/ 12955 h 250022"/>
              <a:gd name="connsiteX26" fmla="*/ 2077155 w 3307644"/>
              <a:gd name="connsiteY26" fmla="*/ 35533 h 250022"/>
              <a:gd name="connsiteX27" fmla="*/ 2122311 w 3307644"/>
              <a:gd name="connsiteY27" fmla="*/ 69400 h 250022"/>
              <a:gd name="connsiteX28" fmla="*/ 2178755 w 3307644"/>
              <a:gd name="connsiteY28" fmla="*/ 125844 h 250022"/>
              <a:gd name="connsiteX29" fmla="*/ 2404533 w 3307644"/>
              <a:gd name="connsiteY29" fmla="*/ 182289 h 250022"/>
              <a:gd name="connsiteX30" fmla="*/ 2517422 w 3307644"/>
              <a:gd name="connsiteY30" fmla="*/ 91978 h 250022"/>
              <a:gd name="connsiteX31" fmla="*/ 2551289 w 3307644"/>
              <a:gd name="connsiteY31" fmla="*/ 58111 h 250022"/>
              <a:gd name="connsiteX32" fmla="*/ 2709333 w 3307644"/>
              <a:gd name="connsiteY32" fmla="*/ 69400 h 250022"/>
              <a:gd name="connsiteX33" fmla="*/ 2833511 w 3307644"/>
              <a:gd name="connsiteY33" fmla="*/ 103266 h 250022"/>
              <a:gd name="connsiteX34" fmla="*/ 3104444 w 3307644"/>
              <a:gd name="connsiteY34" fmla="*/ 91978 h 250022"/>
              <a:gd name="connsiteX35" fmla="*/ 3149600 w 3307644"/>
              <a:gd name="connsiteY35" fmla="*/ 58111 h 250022"/>
              <a:gd name="connsiteX36" fmla="*/ 3273777 w 3307644"/>
              <a:gd name="connsiteY36" fmla="*/ 80689 h 250022"/>
              <a:gd name="connsiteX37" fmla="*/ 3307644 w 3307644"/>
              <a:gd name="connsiteY37" fmla="*/ 91978 h 25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7644" h="250022">
                <a:moveTo>
                  <a:pt x="0" y="114555"/>
                </a:moveTo>
                <a:cubicBezTo>
                  <a:pt x="18815" y="107029"/>
                  <a:pt x="38730" y="101819"/>
                  <a:pt x="56444" y="91978"/>
                </a:cubicBezTo>
                <a:cubicBezTo>
                  <a:pt x="72891" y="82841"/>
                  <a:pt x="85645" y="68083"/>
                  <a:pt x="101600" y="58111"/>
                </a:cubicBezTo>
                <a:cubicBezTo>
                  <a:pt x="115870" y="49192"/>
                  <a:pt x="131703" y="43059"/>
                  <a:pt x="146755" y="35533"/>
                </a:cubicBezTo>
                <a:cubicBezTo>
                  <a:pt x="154281" y="24244"/>
                  <a:pt x="155984" y="4093"/>
                  <a:pt x="169333" y="1666"/>
                </a:cubicBezTo>
                <a:cubicBezTo>
                  <a:pt x="202858" y="-4430"/>
                  <a:pt x="237254" y="7774"/>
                  <a:pt x="270933" y="12955"/>
                </a:cubicBezTo>
                <a:cubicBezTo>
                  <a:pt x="286268" y="15314"/>
                  <a:pt x="300943" y="20878"/>
                  <a:pt x="316089" y="24244"/>
                </a:cubicBezTo>
                <a:cubicBezTo>
                  <a:pt x="334819" y="28406"/>
                  <a:pt x="353718" y="31770"/>
                  <a:pt x="372533" y="35533"/>
                </a:cubicBezTo>
                <a:cubicBezTo>
                  <a:pt x="376296" y="46822"/>
                  <a:pt x="378500" y="58757"/>
                  <a:pt x="383822" y="69400"/>
                </a:cubicBezTo>
                <a:cubicBezTo>
                  <a:pt x="389890" y="81535"/>
                  <a:pt x="397714" y="92843"/>
                  <a:pt x="406400" y="103266"/>
                </a:cubicBezTo>
                <a:cubicBezTo>
                  <a:pt x="427694" y="128819"/>
                  <a:pt x="451782" y="151301"/>
                  <a:pt x="485422" y="159711"/>
                </a:cubicBezTo>
                <a:cubicBezTo>
                  <a:pt x="529834" y="170814"/>
                  <a:pt x="575733" y="174763"/>
                  <a:pt x="620889" y="182289"/>
                </a:cubicBezTo>
                <a:cubicBezTo>
                  <a:pt x="632178" y="186052"/>
                  <a:pt x="642879" y="194320"/>
                  <a:pt x="654755" y="193578"/>
                </a:cubicBezTo>
                <a:cubicBezTo>
                  <a:pt x="745743" y="187891"/>
                  <a:pt x="807686" y="169456"/>
                  <a:pt x="891822" y="148422"/>
                </a:cubicBezTo>
                <a:cubicBezTo>
                  <a:pt x="906874" y="137133"/>
                  <a:pt x="923673" y="127859"/>
                  <a:pt x="936977" y="114555"/>
                </a:cubicBezTo>
                <a:cubicBezTo>
                  <a:pt x="998486" y="53046"/>
                  <a:pt x="940028" y="79672"/>
                  <a:pt x="1004711" y="58111"/>
                </a:cubicBezTo>
                <a:cubicBezTo>
                  <a:pt x="1239495" y="67894"/>
                  <a:pt x="1232965" y="-5497"/>
                  <a:pt x="1298222" y="103266"/>
                </a:cubicBezTo>
                <a:cubicBezTo>
                  <a:pt x="1313831" y="129281"/>
                  <a:pt x="1326108" y="157345"/>
                  <a:pt x="1343377" y="182289"/>
                </a:cubicBezTo>
                <a:cubicBezTo>
                  <a:pt x="1360106" y="206453"/>
                  <a:pt x="1381007" y="227444"/>
                  <a:pt x="1399822" y="250022"/>
                </a:cubicBezTo>
                <a:cubicBezTo>
                  <a:pt x="1437452" y="223681"/>
                  <a:pt x="1477836" y="200893"/>
                  <a:pt x="1512711" y="171000"/>
                </a:cubicBezTo>
                <a:cubicBezTo>
                  <a:pt x="1531005" y="155319"/>
                  <a:pt x="1544501" y="134603"/>
                  <a:pt x="1557866" y="114555"/>
                </a:cubicBezTo>
                <a:cubicBezTo>
                  <a:pt x="1567201" y="100553"/>
                  <a:pt x="1568544" y="81299"/>
                  <a:pt x="1580444" y="69400"/>
                </a:cubicBezTo>
                <a:cubicBezTo>
                  <a:pt x="1588858" y="60986"/>
                  <a:pt x="1602603" y="60240"/>
                  <a:pt x="1614311" y="58111"/>
                </a:cubicBezTo>
                <a:cubicBezTo>
                  <a:pt x="1644160" y="52684"/>
                  <a:pt x="1674873" y="52772"/>
                  <a:pt x="1704622" y="46822"/>
                </a:cubicBezTo>
                <a:cubicBezTo>
                  <a:pt x="2007023" y="-13659"/>
                  <a:pt x="1713338" y="31062"/>
                  <a:pt x="1919111" y="1666"/>
                </a:cubicBezTo>
                <a:cubicBezTo>
                  <a:pt x="1960504" y="5429"/>
                  <a:pt x="2002648" y="4246"/>
                  <a:pt x="2043289" y="12955"/>
                </a:cubicBezTo>
                <a:cubicBezTo>
                  <a:pt x="2056555" y="15798"/>
                  <a:pt x="2066115" y="27647"/>
                  <a:pt x="2077155" y="35533"/>
                </a:cubicBezTo>
                <a:cubicBezTo>
                  <a:pt x="2092465" y="46469"/>
                  <a:pt x="2108248" y="56900"/>
                  <a:pt x="2122311" y="69400"/>
                </a:cubicBezTo>
                <a:cubicBezTo>
                  <a:pt x="2142198" y="87077"/>
                  <a:pt x="2154050" y="115962"/>
                  <a:pt x="2178755" y="125844"/>
                </a:cubicBezTo>
                <a:cubicBezTo>
                  <a:pt x="2250782" y="154655"/>
                  <a:pt x="2329274" y="163474"/>
                  <a:pt x="2404533" y="182289"/>
                </a:cubicBezTo>
                <a:cubicBezTo>
                  <a:pt x="2484165" y="102655"/>
                  <a:pt x="2443707" y="128834"/>
                  <a:pt x="2517422" y="91978"/>
                </a:cubicBezTo>
                <a:cubicBezTo>
                  <a:pt x="2528711" y="80689"/>
                  <a:pt x="2535433" y="59976"/>
                  <a:pt x="2551289" y="58111"/>
                </a:cubicBezTo>
                <a:cubicBezTo>
                  <a:pt x="2603743" y="51940"/>
                  <a:pt x="2657002" y="62264"/>
                  <a:pt x="2709333" y="69400"/>
                </a:cubicBezTo>
                <a:cubicBezTo>
                  <a:pt x="2752416" y="75275"/>
                  <a:pt x="2792744" y="89678"/>
                  <a:pt x="2833511" y="103266"/>
                </a:cubicBezTo>
                <a:cubicBezTo>
                  <a:pt x="2923822" y="99503"/>
                  <a:pt x="3014963" y="104761"/>
                  <a:pt x="3104444" y="91978"/>
                </a:cubicBezTo>
                <a:cubicBezTo>
                  <a:pt x="3123070" y="89317"/>
                  <a:pt x="3130827" y="59363"/>
                  <a:pt x="3149600" y="58111"/>
                </a:cubicBezTo>
                <a:cubicBezTo>
                  <a:pt x="3191578" y="55312"/>
                  <a:pt x="3232640" y="71874"/>
                  <a:pt x="3273777" y="80689"/>
                </a:cubicBezTo>
                <a:cubicBezTo>
                  <a:pt x="3285413" y="83182"/>
                  <a:pt x="3307644" y="91978"/>
                  <a:pt x="3307644" y="9197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18" name="Textfeld 17">
            <a:extLst>
              <a:ext uri="{FF2B5EF4-FFF2-40B4-BE49-F238E27FC236}">
                <a16:creationId xmlns:a16="http://schemas.microsoft.com/office/drawing/2014/main" id="{5E302019-70B8-4628-BFE9-D24F115E72C3}"/>
              </a:ext>
            </a:extLst>
          </p:cNvPr>
          <p:cNvSpPr txBox="1"/>
          <p:nvPr/>
        </p:nvSpPr>
        <p:spPr>
          <a:xfrm>
            <a:off x="6682368" y="3199553"/>
            <a:ext cx="919013" cy="338554"/>
          </a:xfrm>
          <a:prstGeom prst="rect">
            <a:avLst/>
          </a:prstGeom>
          <a:noFill/>
        </p:spPr>
        <p:txBody>
          <a:bodyPr wrap="square" rtlCol="0">
            <a:spAutoFit/>
          </a:bodyPr>
          <a:lstStyle/>
          <a:p>
            <a:r>
              <a:rPr lang="en-US" sz="1600" dirty="0"/>
              <a:t>time</a:t>
            </a:r>
            <a:endParaRPr lang="de-DE" sz="1600" dirty="0"/>
          </a:p>
        </p:txBody>
      </p:sp>
      <p:sp>
        <p:nvSpPr>
          <p:cNvPr id="19" name="Textfeld 18">
            <a:extLst>
              <a:ext uri="{FF2B5EF4-FFF2-40B4-BE49-F238E27FC236}">
                <a16:creationId xmlns:a16="http://schemas.microsoft.com/office/drawing/2014/main" id="{8921001A-B95A-4514-87CB-F7011F5A468E}"/>
              </a:ext>
            </a:extLst>
          </p:cNvPr>
          <p:cNvSpPr txBox="1"/>
          <p:nvPr/>
        </p:nvSpPr>
        <p:spPr>
          <a:xfrm rot="16200000">
            <a:off x="4591354" y="1435345"/>
            <a:ext cx="1378113" cy="338554"/>
          </a:xfrm>
          <a:prstGeom prst="rect">
            <a:avLst/>
          </a:prstGeom>
          <a:noFill/>
        </p:spPr>
        <p:txBody>
          <a:bodyPr wrap="square" rtlCol="0">
            <a:spAutoFit/>
          </a:bodyPr>
          <a:lstStyle/>
          <a:p>
            <a:r>
              <a:rPr lang="en-US" sz="1600" dirty="0"/>
              <a:t>Budget use</a:t>
            </a:r>
            <a:endParaRPr lang="de-DE" sz="1600" dirty="0"/>
          </a:p>
        </p:txBody>
      </p:sp>
    </p:spTree>
    <p:extLst>
      <p:ext uri="{BB962C8B-B14F-4D97-AF65-F5344CB8AC3E}">
        <p14:creationId xmlns:p14="http://schemas.microsoft.com/office/powerpoint/2010/main" val="258557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Modelling absolute costs and defining an IPF threshold</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dirty="0"/>
              <a:t>Budget becomes available incrementally (</a:t>
            </a:r>
            <a:r>
              <a:rPr lang="en-US" sz="2000" dirty="0" err="1"/>
              <a:t>B_gain</a:t>
            </a:r>
            <a:r>
              <a:rPr lang="en-US" sz="2000" dirty="0"/>
              <a:t>) </a:t>
            </a:r>
          </a:p>
          <a:p>
            <a:pPr>
              <a:buSzPct val="100000"/>
            </a:pPr>
            <a:r>
              <a:rPr lang="en-US" sz="2000" dirty="0"/>
              <a:t>budget spent / budget received=1</a:t>
            </a:r>
          </a:p>
          <a:p>
            <a:pPr>
              <a:buSzPct val="100000"/>
            </a:pPr>
            <a:r>
              <a:rPr lang="en-US" sz="2000" dirty="0"/>
              <a:t>Set initial threshold by either assuming maximum or average cost </a:t>
            </a:r>
          </a:p>
          <a:p>
            <a:pPr>
              <a:buSzPct val="100000"/>
            </a:pPr>
            <a:r>
              <a:rPr lang="en-US" sz="2000" dirty="0"/>
              <a:t>Adjust based on used budget</a:t>
            </a:r>
          </a:p>
          <a:p>
            <a:pPr>
              <a:buSzPct val="100000"/>
            </a:pPr>
            <a:r>
              <a:rPr lang="en-US" sz="2000" dirty="0"/>
              <a:t>Add penalty to handle overspending</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13</a:t>
            </a:fld>
            <a:endParaRPr lang="en-GB"/>
          </a:p>
        </p:txBody>
      </p:sp>
      <p:pic>
        <p:nvPicPr>
          <p:cNvPr id="3" name="Grafik 2">
            <a:extLst>
              <a:ext uri="{FF2B5EF4-FFF2-40B4-BE49-F238E27FC236}">
                <a16:creationId xmlns:a16="http://schemas.microsoft.com/office/drawing/2014/main" id="{1F22CEB0-4F66-4C83-B2FF-0C8FA1719436}"/>
              </a:ext>
            </a:extLst>
          </p:cNvPr>
          <p:cNvPicPr>
            <a:picLocks noChangeAspect="1"/>
          </p:cNvPicPr>
          <p:nvPr/>
        </p:nvPicPr>
        <p:blipFill>
          <a:blip r:embed="rId3"/>
          <a:stretch>
            <a:fillRect/>
          </a:stretch>
        </p:blipFill>
        <p:spPr>
          <a:xfrm>
            <a:off x="5178271" y="816049"/>
            <a:ext cx="1234865" cy="491808"/>
          </a:xfrm>
          <a:prstGeom prst="rect">
            <a:avLst/>
          </a:prstGeom>
        </p:spPr>
      </p:pic>
      <p:pic>
        <p:nvPicPr>
          <p:cNvPr id="6" name="Grafik 5">
            <a:extLst>
              <a:ext uri="{FF2B5EF4-FFF2-40B4-BE49-F238E27FC236}">
                <a16:creationId xmlns:a16="http://schemas.microsoft.com/office/drawing/2014/main" id="{3B15EA91-31C5-426E-A619-0A8914B99E13}"/>
              </a:ext>
            </a:extLst>
          </p:cNvPr>
          <p:cNvPicPr>
            <a:picLocks noChangeAspect="1"/>
          </p:cNvPicPr>
          <p:nvPr/>
        </p:nvPicPr>
        <p:blipFill>
          <a:blip r:embed="rId4"/>
          <a:stretch>
            <a:fillRect/>
          </a:stretch>
        </p:blipFill>
        <p:spPr>
          <a:xfrm>
            <a:off x="7668344" y="910835"/>
            <a:ext cx="1041287" cy="391118"/>
          </a:xfrm>
          <a:prstGeom prst="rect">
            <a:avLst/>
          </a:prstGeom>
        </p:spPr>
      </p:pic>
      <p:pic>
        <p:nvPicPr>
          <p:cNvPr id="12" name="Grafik 11">
            <a:extLst>
              <a:ext uri="{FF2B5EF4-FFF2-40B4-BE49-F238E27FC236}">
                <a16:creationId xmlns:a16="http://schemas.microsoft.com/office/drawing/2014/main" id="{BF64A9AA-38C9-414A-8A01-60757C83C12B}"/>
              </a:ext>
            </a:extLst>
          </p:cNvPr>
          <p:cNvPicPr>
            <a:picLocks noChangeAspect="1"/>
          </p:cNvPicPr>
          <p:nvPr/>
        </p:nvPicPr>
        <p:blipFill>
          <a:blip r:embed="rId5"/>
          <a:stretch>
            <a:fillRect/>
          </a:stretch>
        </p:blipFill>
        <p:spPr>
          <a:xfrm>
            <a:off x="5578316" y="1446341"/>
            <a:ext cx="1954827" cy="907213"/>
          </a:xfrm>
          <a:prstGeom prst="rect">
            <a:avLst/>
          </a:prstGeom>
        </p:spPr>
      </p:pic>
      <p:pic>
        <p:nvPicPr>
          <p:cNvPr id="14" name="Grafik 13">
            <a:extLst>
              <a:ext uri="{FF2B5EF4-FFF2-40B4-BE49-F238E27FC236}">
                <a16:creationId xmlns:a16="http://schemas.microsoft.com/office/drawing/2014/main" id="{0F774B09-649B-4F24-8238-CE7E694BA706}"/>
              </a:ext>
            </a:extLst>
          </p:cNvPr>
          <p:cNvPicPr>
            <a:picLocks noChangeAspect="1"/>
          </p:cNvPicPr>
          <p:nvPr/>
        </p:nvPicPr>
        <p:blipFill>
          <a:blip r:embed="rId6"/>
          <a:stretch>
            <a:fillRect/>
          </a:stretch>
        </p:blipFill>
        <p:spPr>
          <a:xfrm>
            <a:off x="5074255" y="2480876"/>
            <a:ext cx="3098145" cy="1805690"/>
          </a:xfrm>
          <a:prstGeom prst="rect">
            <a:avLst/>
          </a:prstGeom>
        </p:spPr>
      </p:pic>
      <p:pic>
        <p:nvPicPr>
          <p:cNvPr id="16" name="Grafik 15">
            <a:extLst>
              <a:ext uri="{FF2B5EF4-FFF2-40B4-BE49-F238E27FC236}">
                <a16:creationId xmlns:a16="http://schemas.microsoft.com/office/drawing/2014/main" id="{E5305896-7B08-4AC6-9655-499B5D199B5C}"/>
              </a:ext>
            </a:extLst>
          </p:cNvPr>
          <p:cNvPicPr>
            <a:picLocks noChangeAspect="1"/>
          </p:cNvPicPr>
          <p:nvPr/>
        </p:nvPicPr>
        <p:blipFill>
          <a:blip r:embed="rId7"/>
          <a:stretch>
            <a:fillRect/>
          </a:stretch>
        </p:blipFill>
        <p:spPr>
          <a:xfrm>
            <a:off x="6679549" y="904256"/>
            <a:ext cx="853594" cy="397697"/>
          </a:xfrm>
          <a:prstGeom prst="rect">
            <a:avLst/>
          </a:prstGeom>
        </p:spPr>
      </p:pic>
    </p:spTree>
    <p:extLst>
      <p:ext uri="{BB962C8B-B14F-4D97-AF65-F5344CB8AC3E}">
        <p14:creationId xmlns:p14="http://schemas.microsoft.com/office/powerpoint/2010/main" val="21990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Mostly relied on Average Euclidean Distance</a:t>
            </a:r>
          </a:p>
          <a:p>
            <a:pPr>
              <a:buSzPct val="100000"/>
            </a:pPr>
            <a:r>
              <a:rPr lang="en-US" sz="2000" dirty="0"/>
              <a:t>Use window of past instances to calculate the mean value of each feature given a class</a:t>
            </a:r>
          </a:p>
          <a:p>
            <a:pPr>
              <a:buSzPct val="100000"/>
            </a:pPr>
            <a:r>
              <a:rPr lang="en-US" sz="2000" dirty="0"/>
              <a:t>The further apart the higher the importance</a:t>
            </a:r>
          </a:p>
          <a:p>
            <a:pPr>
              <a:buSzPct val="100000"/>
            </a:pPr>
            <a:r>
              <a:rPr lang="en-US" sz="2000" dirty="0"/>
              <a:t>Merit = importance / cost</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14</a:t>
            </a:fld>
            <a:endParaRPr lang="en-GB"/>
          </a:p>
        </p:txBody>
      </p:sp>
      <p:pic>
        <p:nvPicPr>
          <p:cNvPr id="12" name="Grafik 11">
            <a:extLst>
              <a:ext uri="{FF2B5EF4-FFF2-40B4-BE49-F238E27FC236}">
                <a16:creationId xmlns:a16="http://schemas.microsoft.com/office/drawing/2014/main" id="{FE78C520-58D2-425F-BA2B-767DD7719C6E}"/>
              </a:ext>
            </a:extLst>
          </p:cNvPr>
          <p:cNvPicPr>
            <a:picLocks noChangeAspect="1"/>
          </p:cNvPicPr>
          <p:nvPr/>
        </p:nvPicPr>
        <p:blipFill>
          <a:blip r:embed="rId3"/>
          <a:stretch>
            <a:fillRect/>
          </a:stretch>
        </p:blipFill>
        <p:spPr>
          <a:xfrm>
            <a:off x="4869673" y="996215"/>
            <a:ext cx="3697512" cy="1770639"/>
          </a:xfrm>
          <a:prstGeom prst="rect">
            <a:avLst/>
          </a:prstGeom>
        </p:spPr>
      </p:pic>
      <p:sp>
        <p:nvSpPr>
          <p:cNvPr id="13" name="Textfeld 12">
            <a:extLst>
              <a:ext uri="{FF2B5EF4-FFF2-40B4-BE49-F238E27FC236}">
                <a16:creationId xmlns:a16="http://schemas.microsoft.com/office/drawing/2014/main" id="{C8F23819-339F-4911-9062-CE30996750F9}"/>
              </a:ext>
            </a:extLst>
          </p:cNvPr>
          <p:cNvSpPr txBox="1"/>
          <p:nvPr/>
        </p:nvSpPr>
        <p:spPr>
          <a:xfrm>
            <a:off x="5004048" y="3219822"/>
            <a:ext cx="3960440" cy="1015663"/>
          </a:xfrm>
          <a:prstGeom prst="rect">
            <a:avLst/>
          </a:prstGeom>
          <a:noFill/>
        </p:spPr>
        <p:txBody>
          <a:bodyPr wrap="square" rtlCol="0">
            <a:spAutoFit/>
          </a:bodyPr>
          <a:lstStyle/>
          <a:p>
            <a:r>
              <a:rPr lang="en-US" sz="1200" dirty="0"/>
              <a:t>[</a:t>
            </a:r>
            <a:r>
              <a:rPr lang="de-DE" sz="1200" b="0" i="0" dirty="0">
                <a:solidFill>
                  <a:srgbClr val="000000"/>
                </a:solidFill>
                <a:effectLst/>
                <a:latin typeface="LMRoman10-Regular"/>
              </a:rPr>
              <a:t>Yuan, </a:t>
            </a:r>
            <a:r>
              <a:rPr lang="de-DE" sz="1200" b="0" i="0" dirty="0" err="1">
                <a:solidFill>
                  <a:srgbClr val="000000"/>
                </a:solidFill>
                <a:effectLst/>
                <a:latin typeface="LMRoman10-Regular"/>
              </a:rPr>
              <a:t>Lanqin</a:t>
            </a:r>
            <a:r>
              <a:rPr lang="de-DE" sz="1200" b="0" i="0" dirty="0">
                <a:solidFill>
                  <a:srgbClr val="000000"/>
                </a:solidFill>
                <a:effectLst/>
                <a:latin typeface="LMRoman10-Regular"/>
              </a:rPr>
              <a:t>, </a:t>
            </a:r>
            <a:r>
              <a:rPr lang="de-DE" sz="1200" b="0" i="0" dirty="0" err="1">
                <a:solidFill>
                  <a:srgbClr val="000000"/>
                </a:solidFill>
                <a:effectLst/>
                <a:latin typeface="LMRoman10-Regular"/>
              </a:rPr>
              <a:t>Pfahringer</a:t>
            </a:r>
            <a:r>
              <a:rPr lang="de-DE" sz="1200" b="0" i="0" dirty="0">
                <a:solidFill>
                  <a:srgbClr val="000000"/>
                </a:solidFill>
                <a:effectLst/>
                <a:latin typeface="LMRoman10-Regular"/>
              </a:rPr>
              <a:t>, Bernhard, and </a:t>
            </a:r>
            <a:r>
              <a:rPr lang="de-DE" sz="1200" b="0" i="0" dirty="0" err="1">
                <a:solidFill>
                  <a:srgbClr val="000000"/>
                </a:solidFill>
                <a:effectLst/>
                <a:latin typeface="LMRoman10-Regular"/>
              </a:rPr>
              <a:t>Barddal</a:t>
            </a:r>
            <a:r>
              <a:rPr lang="de-DE" sz="1200" b="0" i="0" dirty="0">
                <a:solidFill>
                  <a:srgbClr val="000000"/>
                </a:solidFill>
                <a:effectLst/>
                <a:latin typeface="LMRoman10-Regular"/>
              </a:rPr>
              <a:t>, Jean Paul. “Iterative </a:t>
            </a:r>
            <a:r>
              <a:rPr lang="de-DE" sz="1200" b="0" i="0" dirty="0" err="1">
                <a:solidFill>
                  <a:srgbClr val="000000"/>
                </a:solidFill>
                <a:effectLst/>
                <a:latin typeface="LMRoman10-Regular"/>
              </a:rPr>
              <a:t>subset</a:t>
            </a:r>
            <a:endParaRPr lang="de-DE" sz="1200" b="0" i="0" dirty="0">
              <a:solidFill>
                <a:srgbClr val="000000"/>
              </a:solidFill>
              <a:effectLst/>
              <a:latin typeface="LMRoman10-Regular"/>
            </a:endParaRPr>
          </a:p>
          <a:p>
            <a:r>
              <a:rPr lang="de-DE" sz="1200" b="0" i="0" dirty="0" err="1">
                <a:solidFill>
                  <a:srgbClr val="000000"/>
                </a:solidFill>
                <a:effectLst/>
                <a:latin typeface="LMRoman10-Regular"/>
              </a:rPr>
              <a:t>selection</a:t>
            </a:r>
            <a:r>
              <a:rPr lang="de-DE" sz="1200" b="0" i="0" dirty="0">
                <a:solidFill>
                  <a:srgbClr val="000000"/>
                </a:solidFill>
                <a:effectLst/>
                <a:latin typeface="LMRoman10-Regular"/>
              </a:rPr>
              <a:t> </a:t>
            </a:r>
            <a:r>
              <a:rPr lang="de-DE" sz="1200" b="0" i="0" dirty="0" err="1">
                <a:solidFill>
                  <a:srgbClr val="000000"/>
                </a:solidFill>
                <a:effectLst/>
                <a:latin typeface="LMRoman10-Regular"/>
              </a:rPr>
              <a:t>for</a:t>
            </a:r>
            <a:r>
              <a:rPr lang="de-DE" sz="1200" b="0" i="0" dirty="0">
                <a:solidFill>
                  <a:srgbClr val="000000"/>
                </a:solidFill>
                <a:effectLst/>
                <a:latin typeface="LMRoman10-Regular"/>
              </a:rPr>
              <a:t> feature </a:t>
            </a:r>
            <a:r>
              <a:rPr lang="de-DE" sz="1200" b="0" i="0" dirty="0" err="1">
                <a:solidFill>
                  <a:srgbClr val="000000"/>
                </a:solidFill>
                <a:effectLst/>
                <a:latin typeface="LMRoman10-Regular"/>
              </a:rPr>
              <a:t>drifting</a:t>
            </a:r>
            <a:r>
              <a:rPr lang="de-DE" sz="1200" b="0" i="0" dirty="0">
                <a:solidFill>
                  <a:srgbClr val="000000"/>
                </a:solidFill>
                <a:effectLst/>
                <a:latin typeface="LMRoman10-Regular"/>
              </a:rPr>
              <a:t> </a:t>
            </a:r>
            <a:r>
              <a:rPr lang="de-DE" sz="1200" b="0" i="0" dirty="0" err="1">
                <a:solidFill>
                  <a:srgbClr val="000000"/>
                </a:solidFill>
                <a:effectLst/>
                <a:latin typeface="LMRoman10-Regular"/>
              </a:rPr>
              <a:t>data</a:t>
            </a:r>
            <a:r>
              <a:rPr lang="de-DE" sz="1200" b="0" i="0" dirty="0">
                <a:solidFill>
                  <a:srgbClr val="000000"/>
                </a:solidFill>
                <a:effectLst/>
                <a:latin typeface="LMRoman10-Regular"/>
              </a:rPr>
              <a:t> </a:t>
            </a:r>
            <a:r>
              <a:rPr lang="de-DE" sz="1200" b="0" i="0" dirty="0" err="1">
                <a:solidFill>
                  <a:srgbClr val="000000"/>
                </a:solidFill>
                <a:effectLst/>
                <a:latin typeface="LMRoman10-Regular"/>
              </a:rPr>
              <a:t>streams</a:t>
            </a:r>
            <a:r>
              <a:rPr lang="de-DE" sz="1200" b="0" i="0" dirty="0">
                <a:solidFill>
                  <a:srgbClr val="000000"/>
                </a:solidFill>
                <a:effectLst/>
                <a:latin typeface="LMRoman10-Regular"/>
              </a:rPr>
              <a:t>”. In: </a:t>
            </a:r>
            <a:r>
              <a:rPr lang="de-DE" sz="1200" b="0" i="1" dirty="0">
                <a:solidFill>
                  <a:srgbClr val="000000"/>
                </a:solidFill>
                <a:effectLst/>
                <a:latin typeface="LMRoman10-Italic"/>
              </a:rPr>
              <a:t>Proceedings </a:t>
            </a:r>
            <a:r>
              <a:rPr lang="de-DE" sz="1200" b="0" i="1" dirty="0" err="1">
                <a:solidFill>
                  <a:srgbClr val="000000"/>
                </a:solidFill>
                <a:effectLst/>
                <a:latin typeface="LMRoman10-Italic"/>
              </a:rPr>
              <a:t>of</a:t>
            </a:r>
            <a:r>
              <a:rPr lang="de-DE" sz="1200" b="0" i="1" dirty="0">
                <a:solidFill>
                  <a:srgbClr val="000000"/>
                </a:solidFill>
                <a:effectLst/>
                <a:latin typeface="LMRoman10-Italic"/>
              </a:rPr>
              <a:t> </a:t>
            </a:r>
            <a:r>
              <a:rPr lang="de-DE" sz="1200" b="0" i="1" dirty="0" err="1">
                <a:solidFill>
                  <a:srgbClr val="000000"/>
                </a:solidFill>
                <a:effectLst/>
                <a:latin typeface="LMRoman10-Italic"/>
              </a:rPr>
              <a:t>the</a:t>
            </a:r>
            <a:r>
              <a:rPr lang="de-DE" sz="1200" b="0" i="1" dirty="0">
                <a:solidFill>
                  <a:srgbClr val="000000"/>
                </a:solidFill>
                <a:effectLst/>
                <a:latin typeface="LMRoman10-Italic"/>
              </a:rPr>
              <a:t> 33rd Annual ACM Symposium on Applied Computing, SAC 2018, </a:t>
            </a:r>
            <a:r>
              <a:rPr lang="de-DE" sz="1200" b="0" i="0" dirty="0">
                <a:solidFill>
                  <a:srgbClr val="000000"/>
                </a:solidFill>
                <a:effectLst/>
                <a:latin typeface="LMRoman10-Regular"/>
              </a:rPr>
              <a:t>pp. 510–517.</a:t>
            </a:r>
            <a:r>
              <a:rPr lang="de-DE" sz="1200" dirty="0"/>
              <a:t> </a:t>
            </a:r>
            <a:r>
              <a:rPr lang="en-US" sz="1200" dirty="0"/>
              <a:t>]</a:t>
            </a:r>
            <a:endParaRPr lang="de-DE" sz="1200" dirty="0"/>
          </a:p>
        </p:txBody>
      </p:sp>
    </p:spTree>
    <p:extLst>
      <p:ext uri="{BB962C8B-B14F-4D97-AF65-F5344CB8AC3E}">
        <p14:creationId xmlns:p14="http://schemas.microsoft.com/office/powerpoint/2010/main" val="375482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rcRect t="1528"/>
          <a:stretch/>
        </p:blipFill>
        <p:spPr>
          <a:xfrm>
            <a:off x="1691680" y="555526"/>
            <a:ext cx="6230314" cy="3876580"/>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15</a:t>
            </a:fld>
            <a:endParaRPr lang="en-GB"/>
          </a:p>
        </p:txBody>
      </p:sp>
    </p:spTree>
    <p:extLst>
      <p:ext uri="{BB962C8B-B14F-4D97-AF65-F5344CB8AC3E}">
        <p14:creationId xmlns:p14="http://schemas.microsoft.com/office/powerpoint/2010/main" val="126568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an instance with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Calculate merits of all features</a:t>
            </a:r>
          </a:p>
          <a:p>
            <a:pPr>
              <a:buSzPct val="100000"/>
            </a:pPr>
            <a:r>
              <a:rPr lang="en-US" sz="2000" dirty="0"/>
              <a:t>Sum up merits of available features and divide by number of features to get the current instance quality </a:t>
            </a:r>
          </a:p>
          <a:p>
            <a:pPr>
              <a:buSzPct val="100000"/>
            </a:pPr>
            <a:r>
              <a:rPr lang="en-US" sz="2000" dirty="0"/>
              <a:t>Calculate quality after acquisition selection</a:t>
            </a:r>
          </a:p>
          <a:p>
            <a:pPr>
              <a:buSzPct val="100000"/>
            </a:pPr>
            <a:r>
              <a:rPr lang="en-US" sz="2000" dirty="0"/>
              <a:t>Use the quality (gain) as the score that is presented to the IPF </a:t>
            </a:r>
          </a:p>
          <a:p>
            <a:pPr>
              <a:buSzPct val="100000"/>
            </a:pPr>
            <a:endParaRPr lang="en-US" sz="2000" dirty="0"/>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16</a:t>
            </a:fld>
            <a:endParaRPr lang="en-GB"/>
          </a:p>
        </p:txBody>
      </p:sp>
      <p:sp>
        <p:nvSpPr>
          <p:cNvPr id="13" name="Textfeld 12">
            <a:extLst>
              <a:ext uri="{FF2B5EF4-FFF2-40B4-BE49-F238E27FC236}">
                <a16:creationId xmlns:a16="http://schemas.microsoft.com/office/drawing/2014/main" id="{C8F23819-339F-4911-9062-CE30996750F9}"/>
              </a:ext>
            </a:extLst>
          </p:cNvPr>
          <p:cNvSpPr txBox="1"/>
          <p:nvPr/>
        </p:nvSpPr>
        <p:spPr>
          <a:xfrm>
            <a:off x="4993420" y="3098444"/>
            <a:ext cx="3960440" cy="577081"/>
          </a:xfrm>
          <a:prstGeom prst="rect">
            <a:avLst/>
          </a:prstGeom>
          <a:noFill/>
        </p:spPr>
        <p:txBody>
          <a:bodyPr wrap="square" rtlCol="0">
            <a:spAutoFit/>
          </a:bodyPr>
          <a:lstStyle/>
          <a:p>
            <a:r>
              <a:rPr lang="en-US" sz="1050" dirty="0"/>
              <a:t>[1] </a:t>
            </a:r>
            <a:r>
              <a:rPr lang="de-DE" sz="1050" dirty="0"/>
              <a:t>Beyer, C., Büttner, M., </a:t>
            </a:r>
            <a:r>
              <a:rPr lang="de-DE" sz="1050" dirty="0" err="1"/>
              <a:t>Unnikrishnan</a:t>
            </a:r>
            <a:r>
              <a:rPr lang="de-DE" sz="1050" dirty="0"/>
              <a:t>, V. </a:t>
            </a:r>
            <a:r>
              <a:rPr lang="de-DE" sz="1050" i="1" dirty="0"/>
              <a:t>et al.</a:t>
            </a:r>
            <a:r>
              <a:rPr lang="de-DE" sz="1050" dirty="0"/>
              <a:t> </a:t>
            </a:r>
            <a:r>
              <a:rPr lang="de-DE" sz="1050" dirty="0" err="1"/>
              <a:t>Active</a:t>
            </a:r>
            <a:r>
              <a:rPr lang="de-DE" sz="1050" dirty="0"/>
              <a:t> feature </a:t>
            </a:r>
            <a:r>
              <a:rPr lang="de-DE" sz="1050" dirty="0" err="1"/>
              <a:t>acquisition</a:t>
            </a:r>
            <a:r>
              <a:rPr lang="de-DE" sz="1050" dirty="0"/>
              <a:t> on </a:t>
            </a:r>
            <a:r>
              <a:rPr lang="de-DE" sz="1050" dirty="0" err="1"/>
              <a:t>data</a:t>
            </a:r>
            <a:r>
              <a:rPr lang="de-DE" sz="1050" dirty="0"/>
              <a:t> </a:t>
            </a:r>
            <a:r>
              <a:rPr lang="de-DE" sz="1050" dirty="0" err="1"/>
              <a:t>streams</a:t>
            </a:r>
            <a:r>
              <a:rPr lang="de-DE" sz="1050" dirty="0"/>
              <a:t> </a:t>
            </a:r>
            <a:r>
              <a:rPr lang="de-DE" sz="1050" dirty="0" err="1"/>
              <a:t>under</a:t>
            </a:r>
            <a:r>
              <a:rPr lang="de-DE" sz="1050" dirty="0"/>
              <a:t> feature </a:t>
            </a:r>
            <a:r>
              <a:rPr lang="de-DE" sz="1050" dirty="0" err="1"/>
              <a:t>drift</a:t>
            </a:r>
            <a:r>
              <a:rPr lang="de-DE" sz="1050" dirty="0"/>
              <a:t>. </a:t>
            </a:r>
            <a:r>
              <a:rPr lang="de-DE" sz="1050" i="1" dirty="0"/>
              <a:t>Ann. </a:t>
            </a:r>
            <a:r>
              <a:rPr lang="de-DE" sz="1050" i="1" dirty="0" err="1"/>
              <a:t>Telecommun</a:t>
            </a:r>
            <a:r>
              <a:rPr lang="de-DE" sz="1050" i="1" dirty="0"/>
              <a:t>.</a:t>
            </a:r>
            <a:r>
              <a:rPr lang="de-DE" sz="1050" dirty="0"/>
              <a:t> </a:t>
            </a:r>
            <a:r>
              <a:rPr lang="de-DE" sz="1050" b="1" dirty="0"/>
              <a:t>75</a:t>
            </a:r>
            <a:r>
              <a:rPr lang="de-DE" sz="1050" dirty="0"/>
              <a:t>, 597–611 (2020)</a:t>
            </a:r>
          </a:p>
        </p:txBody>
      </p:sp>
      <p:pic>
        <p:nvPicPr>
          <p:cNvPr id="3" name="Grafik 2">
            <a:extLst>
              <a:ext uri="{FF2B5EF4-FFF2-40B4-BE49-F238E27FC236}">
                <a16:creationId xmlns:a16="http://schemas.microsoft.com/office/drawing/2014/main" id="{6945D5A8-F7B4-4276-9E3C-3B78A6115EBA}"/>
              </a:ext>
            </a:extLst>
          </p:cNvPr>
          <p:cNvPicPr>
            <a:picLocks noChangeAspect="1"/>
          </p:cNvPicPr>
          <p:nvPr/>
        </p:nvPicPr>
        <p:blipFill>
          <a:blip r:embed="rId3"/>
          <a:stretch>
            <a:fillRect/>
          </a:stretch>
        </p:blipFill>
        <p:spPr>
          <a:xfrm>
            <a:off x="4931006" y="986645"/>
            <a:ext cx="4212994" cy="651771"/>
          </a:xfrm>
          <a:prstGeom prst="rect">
            <a:avLst/>
          </a:prstGeom>
        </p:spPr>
      </p:pic>
      <p:pic>
        <p:nvPicPr>
          <p:cNvPr id="6" name="Grafik 5">
            <a:extLst>
              <a:ext uri="{FF2B5EF4-FFF2-40B4-BE49-F238E27FC236}">
                <a16:creationId xmlns:a16="http://schemas.microsoft.com/office/drawing/2014/main" id="{51B4740F-D444-41ED-953C-BD0E28D5C67C}"/>
              </a:ext>
            </a:extLst>
          </p:cNvPr>
          <p:cNvPicPr>
            <a:picLocks noChangeAspect="1"/>
          </p:cNvPicPr>
          <p:nvPr/>
        </p:nvPicPr>
        <p:blipFill>
          <a:blip r:embed="rId4"/>
          <a:stretch>
            <a:fillRect/>
          </a:stretch>
        </p:blipFill>
        <p:spPr>
          <a:xfrm>
            <a:off x="4726657" y="1858614"/>
            <a:ext cx="4265132" cy="439182"/>
          </a:xfrm>
          <a:prstGeom prst="rect">
            <a:avLst/>
          </a:prstGeom>
        </p:spPr>
      </p:pic>
      <p:sp>
        <p:nvSpPr>
          <p:cNvPr id="16" name="Textfeld 15">
            <a:extLst>
              <a:ext uri="{FF2B5EF4-FFF2-40B4-BE49-F238E27FC236}">
                <a16:creationId xmlns:a16="http://schemas.microsoft.com/office/drawing/2014/main" id="{4152EE1D-2FD0-4F1D-AC8D-6F243ADC532B}"/>
              </a:ext>
            </a:extLst>
          </p:cNvPr>
          <p:cNvSpPr txBox="1"/>
          <p:nvPr/>
        </p:nvSpPr>
        <p:spPr>
          <a:xfrm>
            <a:off x="4701543" y="3614065"/>
            <a:ext cx="4565449" cy="738664"/>
          </a:xfrm>
          <a:prstGeom prst="rect">
            <a:avLst/>
          </a:prstGeom>
          <a:noFill/>
        </p:spPr>
        <p:txBody>
          <a:bodyPr wrap="square">
            <a:spAutoFit/>
          </a:bodyPr>
          <a:lstStyle/>
          <a:p>
            <a:r>
              <a:rPr lang="en-GB" sz="1050" dirty="0">
                <a:latin typeface="Calibri" panose="020F0502020204030204" pitchFamily="34" charset="0"/>
                <a:ea typeface="Calibri" panose="020F0502020204030204" pitchFamily="34" charset="0"/>
                <a:cs typeface="Calibri" panose="020F0502020204030204" pitchFamily="34" charset="0"/>
              </a:rPr>
              <a:t>[2]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05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de-DE" sz="1050" dirty="0"/>
          </a:p>
        </p:txBody>
      </p:sp>
      <p:pic>
        <p:nvPicPr>
          <p:cNvPr id="18" name="Grafik 17">
            <a:extLst>
              <a:ext uri="{FF2B5EF4-FFF2-40B4-BE49-F238E27FC236}">
                <a16:creationId xmlns:a16="http://schemas.microsoft.com/office/drawing/2014/main" id="{6847920B-AC90-4CC7-A4FC-13EA42A23D87}"/>
              </a:ext>
            </a:extLst>
          </p:cNvPr>
          <p:cNvPicPr>
            <a:picLocks noChangeAspect="1"/>
          </p:cNvPicPr>
          <p:nvPr/>
        </p:nvPicPr>
        <p:blipFill>
          <a:blip r:embed="rId5"/>
          <a:stretch>
            <a:fillRect/>
          </a:stretch>
        </p:blipFill>
        <p:spPr>
          <a:xfrm>
            <a:off x="5151307" y="2597303"/>
            <a:ext cx="3558848" cy="289585"/>
          </a:xfrm>
          <a:prstGeom prst="rect">
            <a:avLst/>
          </a:prstGeom>
        </p:spPr>
      </p:pic>
    </p:spTree>
    <p:extLst>
      <p:ext uri="{BB962C8B-B14F-4D97-AF65-F5344CB8AC3E}">
        <p14:creationId xmlns:p14="http://schemas.microsoft.com/office/powerpoint/2010/main" val="309449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Acquiring multiple features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i="1" dirty="0"/>
              <a:t>k</a:t>
            </a:r>
            <a:r>
              <a:rPr lang="en-US" sz="2000" dirty="0"/>
              <a:t>-Best missing of the instance</a:t>
            </a:r>
          </a:p>
          <a:p>
            <a:pPr>
              <a:buSzPct val="100000"/>
            </a:pPr>
            <a:r>
              <a:rPr lang="en-US" sz="2000" i="1" dirty="0"/>
              <a:t>k</a:t>
            </a:r>
            <a:r>
              <a:rPr lang="en-US" sz="2000" dirty="0"/>
              <a:t>-</a:t>
            </a:r>
            <a:r>
              <a:rPr lang="en-US" sz="2000" dirty="0" err="1"/>
              <a:t>GlobalBest</a:t>
            </a:r>
            <a:r>
              <a:rPr lang="en-US" sz="2000" dirty="0"/>
              <a:t> irrespective of missing features of the instance</a:t>
            </a:r>
          </a:p>
          <a:p>
            <a:pPr>
              <a:buSzPct val="100000"/>
            </a:pPr>
            <a:r>
              <a:rPr lang="en-US" sz="2000" i="1" dirty="0"/>
              <a:t>k</a:t>
            </a:r>
            <a:r>
              <a:rPr lang="en-US" sz="2000" dirty="0"/>
              <a:t>-</a:t>
            </a:r>
            <a:r>
              <a:rPr lang="en-US" sz="2000" dirty="0" err="1"/>
              <a:t>MaxMean</a:t>
            </a:r>
            <a:r>
              <a:rPr lang="en-US" sz="2000" dirty="0"/>
              <a:t>, adds up to </a:t>
            </a:r>
            <a:r>
              <a:rPr lang="en-US" sz="2000" i="1" dirty="0"/>
              <a:t>k</a:t>
            </a:r>
            <a:r>
              <a:rPr lang="en-US" sz="2000" dirty="0"/>
              <a:t> while quality of instance improves</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17</a:t>
            </a:fld>
            <a:endParaRPr lang="en-GB"/>
          </a:p>
        </p:txBody>
      </p:sp>
      <p:pic>
        <p:nvPicPr>
          <p:cNvPr id="5" name="Grafik 4">
            <a:extLst>
              <a:ext uri="{FF2B5EF4-FFF2-40B4-BE49-F238E27FC236}">
                <a16:creationId xmlns:a16="http://schemas.microsoft.com/office/drawing/2014/main" id="{8D76B5AB-E1C4-4E8E-BD3F-ACD8AF2206BB}"/>
              </a:ext>
            </a:extLst>
          </p:cNvPr>
          <p:cNvPicPr>
            <a:picLocks noChangeAspect="1"/>
          </p:cNvPicPr>
          <p:nvPr/>
        </p:nvPicPr>
        <p:blipFill>
          <a:blip r:embed="rId3"/>
          <a:stretch>
            <a:fillRect/>
          </a:stretch>
        </p:blipFill>
        <p:spPr>
          <a:xfrm>
            <a:off x="5099737" y="766447"/>
            <a:ext cx="3144671" cy="3584484"/>
          </a:xfrm>
          <a:prstGeom prst="rect">
            <a:avLst/>
          </a:prstGeom>
        </p:spPr>
      </p:pic>
    </p:spTree>
    <p:extLst>
      <p:ext uri="{BB962C8B-B14F-4D97-AF65-F5344CB8AC3E}">
        <p14:creationId xmlns:p14="http://schemas.microsoft.com/office/powerpoint/2010/main" val="161723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Summary</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7886699" cy="3096344"/>
          </a:xfrm>
        </p:spPr>
        <p:txBody>
          <a:bodyPr/>
          <a:lstStyle/>
          <a:p>
            <a:pPr>
              <a:buSzPct val="100000"/>
            </a:pPr>
            <a:r>
              <a:rPr lang="en-US" sz="2000" dirty="0">
                <a:solidFill>
                  <a:srgbClr val="000000"/>
                </a:solidFill>
                <a:sym typeface="Wingdings" panose="05000000000000000000" pitchFamily="2" charset="2"/>
              </a:rPr>
              <a:t>Get budget for AFA for each arriving instance (</a:t>
            </a:r>
            <a:r>
              <a:rPr lang="en-US" sz="2000" dirty="0" err="1">
                <a:solidFill>
                  <a:srgbClr val="000000"/>
                </a:solidFill>
                <a:sym typeface="Wingdings" panose="05000000000000000000" pitchFamily="2" charset="2"/>
              </a:rPr>
              <a:t>B_gain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Estimate current feature merits based on predictive power and costs</a:t>
            </a:r>
          </a:p>
          <a:p>
            <a:pPr>
              <a:buSzPct val="100000"/>
            </a:pPr>
            <a:r>
              <a:rPr lang="en-US" sz="2000" dirty="0">
                <a:solidFill>
                  <a:srgbClr val="000000"/>
                </a:solidFill>
                <a:sym typeface="Wingdings" panose="05000000000000000000" pitchFamily="2" charset="2"/>
              </a:rPr>
              <a:t>AFA-strategy selects potential features for acquisition</a:t>
            </a:r>
          </a:p>
          <a:p>
            <a:pPr>
              <a:buSzPct val="100000"/>
            </a:pPr>
            <a:r>
              <a:rPr lang="en-US" sz="2000" dirty="0">
                <a:solidFill>
                  <a:srgbClr val="000000"/>
                </a:solidFill>
                <a:sym typeface="Wingdings" panose="05000000000000000000" pitchFamily="2" charset="2"/>
              </a:rPr>
              <a:t>Potential gain in quality is calculated (</a:t>
            </a:r>
            <a:r>
              <a:rPr lang="en-US" sz="2000" dirty="0" err="1">
                <a:solidFill>
                  <a:srgbClr val="000000"/>
                </a:solidFill>
                <a:sym typeface="Wingdings" panose="05000000000000000000" pitchFamily="2" charset="2"/>
              </a:rPr>
              <a:t>quality_gain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Budgeting mechanism (IPF) decides whether acquisition goes through based on quality gain</a:t>
            </a:r>
          </a:p>
          <a:p>
            <a:pPr>
              <a:buSzPct val="100000"/>
            </a:pPr>
            <a:r>
              <a:rPr lang="en-US" sz="2000" dirty="0">
                <a:solidFill>
                  <a:srgbClr val="000000"/>
                </a:solidFill>
                <a:sym typeface="Wingdings" panose="05000000000000000000" pitchFamily="2" charset="2"/>
              </a:rPr>
              <a:t>Rest of missing features are imputed (</a:t>
            </a:r>
            <a:r>
              <a:rPr lang="en-US" sz="2000" dirty="0" err="1">
                <a:solidFill>
                  <a:srgbClr val="000000"/>
                </a:solidFill>
                <a:sym typeface="Wingdings" panose="05000000000000000000" pitchFamily="2" charset="2"/>
              </a:rPr>
              <a:t>numerics</a:t>
            </a:r>
            <a:r>
              <a:rPr lang="en-US" sz="2000" dirty="0">
                <a:solidFill>
                  <a:srgbClr val="000000"/>
                </a:solidFill>
                <a:sym typeface="Wingdings" panose="05000000000000000000" pitchFamily="2" charset="2"/>
              </a:rPr>
              <a:t>: mean, categorical: mode)  </a:t>
            </a:r>
          </a:p>
          <a:p>
            <a:pPr>
              <a:buSzPct val="100000"/>
            </a:pPr>
            <a:endParaRPr lang="en-US" sz="2000" i="0" dirty="0">
              <a:solidFill>
                <a:srgbClr val="000000"/>
              </a:solidFill>
              <a:effectLst/>
              <a:sym typeface="Wingdings" panose="05000000000000000000" pitchFamily="2" charset="2"/>
            </a:endParaRPr>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18</a:t>
            </a:fld>
            <a:endParaRPr lang="en-GB"/>
          </a:p>
        </p:txBody>
      </p:sp>
    </p:spTree>
    <p:extLst>
      <p:ext uri="{BB962C8B-B14F-4D97-AF65-F5344CB8AC3E}">
        <p14:creationId xmlns:p14="http://schemas.microsoft.com/office/powerpoint/2010/main" val="156718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19</a:t>
            </a:fld>
            <a:endParaRPr lang="en-GB"/>
          </a:p>
        </p:txBody>
      </p:sp>
      <p:sp>
        <p:nvSpPr>
          <p:cNvPr id="3" name="Text Placeholder 2">
            <a:extLst>
              <a:ext uri="{FF2B5EF4-FFF2-40B4-BE49-F238E27FC236}">
                <a16:creationId xmlns:a16="http://schemas.microsoft.com/office/drawing/2014/main" id="{C9C437B6-3ABF-494C-2A20-255B0B63DF6C}"/>
              </a:ext>
            </a:extLst>
          </p:cNvPr>
          <p:cNvSpPr>
            <a:spLocks noGrp="1"/>
          </p:cNvSpPr>
          <p:nvPr>
            <p:ph type="body" sz="quarter" idx="10"/>
          </p:nvPr>
        </p:nvSpPr>
        <p:spPr>
          <a:xfrm>
            <a:off x="606424" y="915566"/>
            <a:ext cx="5765775" cy="3096344"/>
          </a:xfrm>
        </p:spPr>
        <p:txBody>
          <a:bodyPr/>
          <a:lstStyle/>
          <a:p>
            <a:r>
              <a:rPr lang="en-US" dirty="0"/>
              <a:t>2 num and 2 cat features</a:t>
            </a:r>
            <a:br>
              <a:rPr lang="en-US" dirty="0"/>
            </a:br>
            <a:endParaRPr lang="en-US" dirty="0"/>
          </a:p>
          <a:p>
            <a:r>
              <a:rPr lang="en-US" dirty="0"/>
              <a:t>1</a:t>
            </a:r>
            <a:r>
              <a:rPr lang="en-US" baseline="30000" dirty="0"/>
              <a:t>st</a:t>
            </a:r>
            <a:r>
              <a:rPr lang="en-US" dirty="0"/>
              <a:t> 5k instances class = 1 if x &gt; 0.5</a:t>
            </a:r>
            <a:br>
              <a:rPr lang="en-US" dirty="0"/>
            </a:br>
            <a:endParaRPr lang="en-US" dirty="0"/>
          </a:p>
          <a:p>
            <a:r>
              <a:rPr lang="en-US" dirty="0"/>
              <a:t>2</a:t>
            </a:r>
            <a:r>
              <a:rPr lang="en-US" baseline="30000" dirty="0"/>
              <a:t>nd</a:t>
            </a:r>
            <a:r>
              <a:rPr lang="en-US" dirty="0"/>
              <a:t> 5k instances class = 1 if color=‘red’</a:t>
            </a:r>
          </a:p>
        </p:txBody>
      </p:sp>
    </p:spTree>
    <p:extLst>
      <p:ext uri="{BB962C8B-B14F-4D97-AF65-F5344CB8AC3E}">
        <p14:creationId xmlns:p14="http://schemas.microsoft.com/office/powerpoint/2010/main" val="404676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Content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5047579" cy="3096344"/>
          </a:xfrm>
        </p:spPr>
        <p:txBody>
          <a:bodyPr/>
          <a:lstStyle/>
          <a:p>
            <a:pPr marL="693420" indent="-342900">
              <a:buFont typeface="+mj-lt"/>
              <a:buAutoNum type="arabicPeriod"/>
            </a:pPr>
            <a:r>
              <a:rPr lang="de-DE" dirty="0"/>
              <a:t>Background on </a:t>
            </a:r>
            <a:r>
              <a:rPr lang="de-DE" dirty="0" err="1"/>
              <a:t>Active</a:t>
            </a:r>
            <a:r>
              <a:rPr lang="de-DE" dirty="0"/>
              <a:t> Feature Acquisition (30min)</a:t>
            </a:r>
            <a:br>
              <a:rPr lang="de-DE" dirty="0"/>
            </a:br>
            <a:endParaRPr lang="de-DE" dirty="0"/>
          </a:p>
          <a:p>
            <a:pPr marL="693420" indent="-342900">
              <a:buFont typeface="+mj-lt"/>
              <a:buAutoNum type="arabicPeriod"/>
            </a:pPr>
            <a:r>
              <a:rPr lang="de-DE" dirty="0" err="1"/>
              <a:t>Introduction</a:t>
            </a:r>
            <a:r>
              <a:rPr lang="de-DE" dirty="0"/>
              <a:t> </a:t>
            </a:r>
            <a:r>
              <a:rPr lang="de-DE" dirty="0" err="1"/>
              <a:t>to</a:t>
            </a:r>
            <a:r>
              <a:rPr lang="de-DE" dirty="0"/>
              <a:t> </a:t>
            </a:r>
            <a:r>
              <a:rPr lang="de-DE" dirty="0" err="1"/>
              <a:t>the</a:t>
            </a:r>
            <a:r>
              <a:rPr lang="de-DE" dirty="0"/>
              <a:t> Framework (10min)</a:t>
            </a:r>
            <a:br>
              <a:rPr lang="de-DE" dirty="0"/>
            </a:br>
            <a:endParaRPr lang="de-DE" dirty="0"/>
          </a:p>
          <a:p>
            <a:pPr marL="693420" indent="-342900">
              <a:buFont typeface="+mj-lt"/>
              <a:buAutoNum type="arabicPeriod"/>
            </a:pPr>
            <a:r>
              <a:rPr lang="de-DE" dirty="0"/>
              <a:t>Coding </a:t>
            </a:r>
            <a:r>
              <a:rPr lang="de-DE" dirty="0" err="1"/>
              <a:t>Exercises</a:t>
            </a:r>
            <a:r>
              <a:rPr lang="de-DE" dirty="0"/>
              <a:t> 1 (20min)</a:t>
            </a:r>
            <a:br>
              <a:rPr lang="de-DE" dirty="0"/>
            </a:br>
            <a:endParaRPr lang="de-DE" dirty="0"/>
          </a:p>
          <a:p>
            <a:pPr marL="693420" indent="-342900">
              <a:buFont typeface="+mj-lt"/>
              <a:buAutoNum type="arabicPeriod"/>
            </a:pPr>
            <a:r>
              <a:rPr lang="de-DE" dirty="0"/>
              <a:t>Coffee Break (30min)</a:t>
            </a:r>
            <a:br>
              <a:rPr lang="de-DE" dirty="0"/>
            </a:br>
            <a:endParaRPr lang="de-DE" dirty="0"/>
          </a:p>
          <a:p>
            <a:pPr marL="693420" indent="-342900">
              <a:buFont typeface="+mj-lt"/>
              <a:buAutoNum type="arabicPeriod"/>
            </a:pPr>
            <a:r>
              <a:rPr lang="de-DE" dirty="0"/>
              <a:t> Coding </a:t>
            </a:r>
            <a:r>
              <a:rPr lang="de-DE" dirty="0" err="1"/>
              <a:t>Exercises</a:t>
            </a:r>
            <a:r>
              <a:rPr lang="de-DE" dirty="0"/>
              <a:t> 2 (20-30min)</a:t>
            </a:r>
            <a:br>
              <a:rPr lang="de-DE" dirty="0"/>
            </a:br>
            <a:endParaRPr lang="de-DE" dirty="0"/>
          </a:p>
          <a:p>
            <a:pPr marL="693420" indent="-342900">
              <a:buFont typeface="+mj-lt"/>
              <a:buAutoNum type="arabicPeriod"/>
            </a:pPr>
            <a:r>
              <a:rPr lang="de-DE" dirty="0"/>
              <a:t> </a:t>
            </a:r>
            <a:r>
              <a:rPr lang="de-DE" dirty="0" err="1"/>
              <a:t>Presentation</a:t>
            </a:r>
            <a:r>
              <a:rPr lang="de-DE" dirty="0"/>
              <a:t> </a:t>
            </a:r>
            <a:r>
              <a:rPr lang="de-DE" dirty="0" err="1"/>
              <a:t>of</a:t>
            </a:r>
            <a:r>
              <a:rPr lang="de-DE" dirty="0"/>
              <a:t> Solutions and </a:t>
            </a:r>
            <a:r>
              <a:rPr lang="de-DE" dirty="0" err="1"/>
              <a:t>Discussion</a:t>
            </a:r>
            <a:r>
              <a:rPr lang="de-DE" dirty="0"/>
              <a:t> (20min)</a:t>
            </a: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a:t>
            </a:fld>
            <a:endParaRPr lang="en-GB"/>
          </a:p>
        </p:txBody>
      </p:sp>
    </p:spTree>
    <p:extLst>
      <p:ext uri="{BB962C8B-B14F-4D97-AF65-F5344CB8AC3E}">
        <p14:creationId xmlns:p14="http://schemas.microsoft.com/office/powerpoint/2010/main" val="1567231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AED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20</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3BB76F35-AC0A-B979-EE12-9DC4D0555698}"/>
              </a:ext>
            </a:extLst>
          </p:cNvPr>
          <p:cNvPicPr>
            <a:picLocks noChangeAspect="1"/>
          </p:cNvPicPr>
          <p:nvPr/>
        </p:nvPicPr>
        <p:blipFill>
          <a:blip r:embed="rId3"/>
          <a:stretch>
            <a:fillRect/>
          </a:stretch>
        </p:blipFill>
        <p:spPr>
          <a:xfrm>
            <a:off x="1852228" y="797190"/>
            <a:ext cx="4602680" cy="3579863"/>
          </a:xfrm>
          <a:prstGeom prst="rect">
            <a:avLst/>
          </a:prstGeom>
        </p:spPr>
      </p:pic>
    </p:spTree>
    <p:extLst>
      <p:ext uri="{BB962C8B-B14F-4D97-AF65-F5344CB8AC3E}">
        <p14:creationId xmlns:p14="http://schemas.microsoft.com/office/powerpoint/2010/main" val="300118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random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21</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spTree>
    <p:extLst>
      <p:ext uri="{BB962C8B-B14F-4D97-AF65-F5344CB8AC3E}">
        <p14:creationId xmlns:p14="http://schemas.microsoft.com/office/powerpoint/2010/main" val="191202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1CA2-F7BE-31CE-8B9D-7884EFF507E3}"/>
              </a:ext>
            </a:extLst>
          </p:cNvPr>
          <p:cNvSpPr>
            <a:spLocks noGrp="1"/>
          </p:cNvSpPr>
          <p:nvPr>
            <p:ph type="title"/>
          </p:nvPr>
        </p:nvSpPr>
        <p:spPr/>
        <p:txBody>
          <a:bodyPr/>
          <a:lstStyle/>
          <a:p>
            <a:r>
              <a:rPr lang="en-US" dirty="0"/>
              <a:t>References</a:t>
            </a:r>
            <a:endParaRPr lang="en-GB" dirty="0"/>
          </a:p>
        </p:txBody>
      </p:sp>
      <p:sp>
        <p:nvSpPr>
          <p:cNvPr id="6" name="Text Placeholder 5">
            <a:extLst>
              <a:ext uri="{FF2B5EF4-FFF2-40B4-BE49-F238E27FC236}">
                <a16:creationId xmlns:a16="http://schemas.microsoft.com/office/drawing/2014/main" id="{51230E63-74DB-82A3-71F2-910317A4EC78}"/>
              </a:ext>
            </a:extLst>
          </p:cNvPr>
          <p:cNvSpPr>
            <a:spLocks noGrp="1"/>
          </p:cNvSpPr>
          <p:nvPr>
            <p:ph type="body" sz="quarter" idx="10"/>
          </p:nvPr>
        </p:nvSpPr>
        <p:spPr/>
        <p:txBody>
          <a:bodyPr/>
          <a:lstStyle/>
          <a:p>
            <a:pPr marL="217884" indent="0">
              <a:buNone/>
            </a:pPr>
            <a:r>
              <a:rPr lang="en-GB" sz="1200" b="1" dirty="0">
                <a:latin typeface="Calibri" panose="020F0502020204030204" pitchFamily="34" charset="0"/>
                <a:ea typeface="Calibri" panose="020F0502020204030204" pitchFamily="34" charset="0"/>
                <a:cs typeface="Calibri" panose="020F0502020204030204" pitchFamily="34" charset="0"/>
              </a:rPr>
              <a:t>[1] </a:t>
            </a:r>
            <a:r>
              <a:rPr lang="de-DE" sz="1200" dirty="0">
                <a:latin typeface="Calibri" panose="020F0502020204030204" pitchFamily="34" charset="0"/>
                <a:ea typeface="Calibri" panose="020F0502020204030204" pitchFamily="34" charset="0"/>
                <a:cs typeface="Calibri" panose="020F0502020204030204" pitchFamily="34" charset="0"/>
              </a:rPr>
              <a:t>Beyer, C., Büttner, M.,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a:t>
            </a:r>
            <a:r>
              <a:rPr lang="de-DE" sz="1200" i="1" dirty="0">
                <a:latin typeface="Calibri" panose="020F0502020204030204" pitchFamily="34" charset="0"/>
                <a:ea typeface="Calibri" panose="020F0502020204030204" pitchFamily="34" charset="0"/>
                <a:cs typeface="Calibri" panose="020F0502020204030204" pitchFamily="34" charset="0"/>
              </a:rPr>
              <a:t>et al.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Active</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acquisition</a:t>
            </a:r>
            <a:r>
              <a:rPr lang="de-DE" sz="1200" dirty="0">
                <a:latin typeface="Calibri" panose="020F0502020204030204" pitchFamily="34" charset="0"/>
                <a:ea typeface="Calibri" panose="020F0502020204030204" pitchFamily="34" charset="0"/>
                <a:cs typeface="Calibri" panose="020F0502020204030204" pitchFamily="34" charset="0"/>
              </a:rPr>
              <a:t> on </a:t>
            </a:r>
            <a:r>
              <a:rPr lang="de-DE" sz="1200" dirty="0" err="1">
                <a:latin typeface="Calibri" panose="020F0502020204030204" pitchFamily="34" charset="0"/>
                <a:ea typeface="Calibri" panose="020F0502020204030204" pitchFamily="34" charset="0"/>
                <a:cs typeface="Calibri" panose="020F0502020204030204" pitchFamily="34" charset="0"/>
              </a:rPr>
              <a:t>data</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streams</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under</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drift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i="1" dirty="0">
                <a:latin typeface="Calibri" panose="020F0502020204030204" pitchFamily="34" charset="0"/>
                <a:ea typeface="Calibri" panose="020F0502020204030204" pitchFamily="34" charset="0"/>
                <a:cs typeface="Calibri" panose="020F0502020204030204" pitchFamily="34" charset="0"/>
              </a:rPr>
              <a:t>Ann. </a:t>
            </a:r>
            <a:r>
              <a:rPr lang="de-DE" sz="1200" i="1" dirty="0" err="1">
                <a:latin typeface="Calibri" panose="020F0502020204030204" pitchFamily="34" charset="0"/>
                <a:ea typeface="Calibri" panose="020F0502020204030204" pitchFamily="34" charset="0"/>
                <a:cs typeface="Calibri" panose="020F0502020204030204" pitchFamily="34" charset="0"/>
              </a:rPr>
              <a:t>Telecommun</a:t>
            </a:r>
            <a:r>
              <a:rPr lang="de-DE" sz="1200" i="1" dirty="0">
                <a:latin typeface="Calibri" panose="020F0502020204030204" pitchFamily="34" charset="0"/>
                <a:ea typeface="Calibri" panose="020F0502020204030204" pitchFamily="34" charset="0"/>
                <a:cs typeface="Calibri" panose="020F0502020204030204" pitchFamily="34" charset="0"/>
              </a:rPr>
              <a: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b="1" dirty="0">
                <a:latin typeface="Calibri" panose="020F0502020204030204" pitchFamily="34" charset="0"/>
                <a:ea typeface="Calibri" panose="020F0502020204030204" pitchFamily="34" charset="0"/>
                <a:cs typeface="Calibri" panose="020F0502020204030204" pitchFamily="34" charset="0"/>
              </a:rPr>
              <a:t>75</a:t>
            </a:r>
            <a:r>
              <a:rPr lang="de-DE" sz="1200" dirty="0">
                <a:latin typeface="Calibri" panose="020F0502020204030204" pitchFamily="34" charset="0"/>
                <a:ea typeface="Calibri" panose="020F0502020204030204" pitchFamily="34" charset="0"/>
                <a:cs typeface="Calibri" panose="020F0502020204030204" pitchFamily="34" charset="0"/>
              </a:rPr>
              <a:t>, 597–611 (2020) </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[2]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[3]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“Joining Imputation and Active Feature Acquisition for Cost Saving on Data Streams with Missing Features”.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Conference on Discovery Science</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Springer. 2023, pp. 308–322.</a:t>
            </a:r>
            <a:r>
              <a:rPr lang="en-US" sz="1200" dirty="0">
                <a:latin typeface="Calibri" panose="020F0502020204030204" pitchFamily="34" charset="0"/>
                <a:ea typeface="Calibri" panose="020F0502020204030204" pitchFamily="34" charset="0"/>
                <a:cs typeface="Calibri" panose="020F0502020204030204" pitchFamily="34" charset="0"/>
              </a:rPr>
              <a:t> </a:t>
            </a:r>
            <a:br>
              <a:rPr lang="en-US" sz="1100" dirty="0"/>
            </a:br>
            <a:endParaRPr lang="en-GB" sz="1100" dirty="0"/>
          </a:p>
          <a:p>
            <a:pPr marL="217884" indent="0">
              <a:buNone/>
            </a:pPr>
            <a:endParaRPr lang="en-GB" sz="800" dirty="0"/>
          </a:p>
          <a:p>
            <a:pPr marL="217884" indent="0">
              <a:buNone/>
            </a:pPr>
            <a:endParaRPr lang="en-GB" sz="800" dirty="0"/>
          </a:p>
        </p:txBody>
      </p:sp>
      <p:sp>
        <p:nvSpPr>
          <p:cNvPr id="5" name="Text Placeholder 4">
            <a:extLst>
              <a:ext uri="{FF2B5EF4-FFF2-40B4-BE49-F238E27FC236}">
                <a16:creationId xmlns:a16="http://schemas.microsoft.com/office/drawing/2014/main" id="{4ADB637A-3C1C-6E67-B498-CF0825DA2A55}"/>
              </a:ext>
            </a:extLst>
          </p:cNvPr>
          <p:cNvSpPr>
            <a:spLocks noGrp="1"/>
          </p:cNvSpPr>
          <p:nvPr>
            <p:ph type="body" sz="half" idx="2"/>
          </p:nvPr>
        </p:nvSpPr>
        <p:spPr/>
        <p:txBody>
          <a:bodyPr/>
          <a:lstStyle/>
          <a:p>
            <a:endParaRPr lang="en-GB"/>
          </a:p>
        </p:txBody>
      </p:sp>
      <p:sp>
        <p:nvSpPr>
          <p:cNvPr id="7" name="Footer Placeholder 6">
            <a:extLst>
              <a:ext uri="{FF2B5EF4-FFF2-40B4-BE49-F238E27FC236}">
                <a16:creationId xmlns:a16="http://schemas.microsoft.com/office/drawing/2014/main" id="{99F34E3E-137D-5862-9A38-FDEFF63B1A84}"/>
              </a:ext>
            </a:extLst>
          </p:cNvPr>
          <p:cNvSpPr>
            <a:spLocks noGrp="1"/>
          </p:cNvSpPr>
          <p:nvPr>
            <p:ph type="ftr" sz="quarter" idx="11"/>
          </p:nvPr>
        </p:nvSpPr>
        <p:spPr/>
        <p:txBody>
          <a:bodyPr/>
          <a:lstStyle/>
          <a:p>
            <a:r>
              <a:rPr lang="it-IT"/>
              <a:t>Tutorial @ IE2025 | christian.beyer@ovgu.de 24.06.2025</a:t>
            </a:r>
            <a:endParaRPr lang="en-GB"/>
          </a:p>
        </p:txBody>
      </p:sp>
      <p:sp>
        <p:nvSpPr>
          <p:cNvPr id="8" name="Slide Number Placeholder 7">
            <a:extLst>
              <a:ext uri="{FF2B5EF4-FFF2-40B4-BE49-F238E27FC236}">
                <a16:creationId xmlns:a16="http://schemas.microsoft.com/office/drawing/2014/main" id="{A1D1DE0D-E556-AD3A-75F3-8FE04A24F395}"/>
              </a:ext>
            </a:extLst>
          </p:cNvPr>
          <p:cNvSpPr>
            <a:spLocks noGrp="1"/>
          </p:cNvSpPr>
          <p:nvPr>
            <p:ph type="sldNum" sz="quarter" idx="12"/>
          </p:nvPr>
        </p:nvSpPr>
        <p:spPr/>
        <p:txBody>
          <a:bodyPr/>
          <a:lstStyle/>
          <a:p>
            <a:fld id="{8E024F8E-A03E-4AAA-A06E-73FE51DB7709}" type="slidenum">
              <a:rPr lang="en-GB" smtClean="0"/>
              <a:t>22</a:t>
            </a:fld>
            <a:endParaRPr lang="en-GB"/>
          </a:p>
        </p:txBody>
      </p:sp>
    </p:spTree>
    <p:extLst>
      <p:ext uri="{BB962C8B-B14F-4D97-AF65-F5344CB8AC3E}">
        <p14:creationId xmlns:p14="http://schemas.microsoft.com/office/powerpoint/2010/main" val="3234195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22487-6777-844B-9721-C5AF4A65FBA8}"/>
              </a:ext>
            </a:extLst>
          </p:cNvPr>
          <p:cNvSpPr>
            <a:spLocks noGrp="1"/>
          </p:cNvSpPr>
          <p:nvPr>
            <p:ph type="title"/>
          </p:nvPr>
        </p:nvSpPr>
        <p:spPr>
          <a:xfrm>
            <a:off x="539552" y="2914975"/>
            <a:ext cx="6984776" cy="1241100"/>
          </a:xfrm>
        </p:spPr>
        <p:txBody>
          <a:bodyPr/>
          <a:lstStyle/>
          <a:p>
            <a:r>
              <a:rPr lang="de-DE" dirty="0" err="1"/>
              <a:t>Thank</a:t>
            </a:r>
            <a:r>
              <a:rPr lang="de-DE" dirty="0"/>
              <a:t> </a:t>
            </a:r>
            <a:r>
              <a:rPr lang="de-DE" dirty="0" err="1"/>
              <a:t>you</a:t>
            </a:r>
            <a:r>
              <a:rPr lang="de-DE" dirty="0"/>
              <a:t>!</a:t>
            </a:r>
          </a:p>
        </p:txBody>
      </p:sp>
      <p:sp>
        <p:nvSpPr>
          <p:cNvPr id="3" name="Textplatzhalter 2">
            <a:extLst>
              <a:ext uri="{FF2B5EF4-FFF2-40B4-BE49-F238E27FC236}">
                <a16:creationId xmlns:a16="http://schemas.microsoft.com/office/drawing/2014/main" id="{9371B449-CD6E-EE4B-8237-D2A799833994}"/>
              </a:ext>
            </a:extLst>
          </p:cNvPr>
          <p:cNvSpPr>
            <a:spLocks noGrp="1"/>
          </p:cNvSpPr>
          <p:nvPr>
            <p:ph type="body" sz="quarter" idx="10"/>
          </p:nvPr>
        </p:nvSpPr>
        <p:spPr>
          <a:xfrm>
            <a:off x="485055" y="4300538"/>
            <a:ext cx="5599113" cy="647700"/>
          </a:xfrm>
        </p:spPr>
        <p:txBody>
          <a:bodyPr/>
          <a:lstStyle/>
          <a:p>
            <a:endParaRPr lang="de-DE" dirty="0"/>
          </a:p>
        </p:txBody>
      </p:sp>
    </p:spTree>
    <p:extLst>
      <p:ext uri="{BB962C8B-B14F-4D97-AF65-F5344CB8AC3E}">
        <p14:creationId xmlns:p14="http://schemas.microsoft.com/office/powerpoint/2010/main" val="31130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ECD69-6D92-EEEA-E3C8-7602BC685245}"/>
              </a:ext>
            </a:extLst>
          </p:cNvPr>
          <p:cNvSpPr>
            <a:spLocks noGrp="1"/>
          </p:cNvSpPr>
          <p:nvPr>
            <p:ph type="title"/>
          </p:nvPr>
        </p:nvSpPr>
        <p:spPr/>
        <p:txBody>
          <a:bodyPr/>
          <a:lstStyle/>
          <a:p>
            <a:r>
              <a:rPr lang="en-US" dirty="0"/>
              <a:t>Backup slides</a:t>
            </a:r>
            <a:endParaRPr lang="en-GB" dirty="0"/>
          </a:p>
        </p:txBody>
      </p:sp>
      <p:sp>
        <p:nvSpPr>
          <p:cNvPr id="5" name="Text Placeholder 4">
            <a:extLst>
              <a:ext uri="{FF2B5EF4-FFF2-40B4-BE49-F238E27FC236}">
                <a16:creationId xmlns:a16="http://schemas.microsoft.com/office/drawing/2014/main" id="{0947DB16-D095-ED2C-DB0D-DCDFB5335DA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89833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25</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b="1" dirty="0"/>
              <a:t>AFA on streams is new but many scenarios have stream properties </a:t>
            </a:r>
          </a:p>
          <a:p>
            <a:pPr>
              <a:buSzPct val="100000"/>
            </a:pPr>
            <a:r>
              <a:rPr lang="en-US" sz="2000"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pic>
        <p:nvPicPr>
          <p:cNvPr id="6" name="Grafik 5">
            <a:extLst>
              <a:ext uri="{FF2B5EF4-FFF2-40B4-BE49-F238E27FC236}">
                <a16:creationId xmlns:a16="http://schemas.microsoft.com/office/drawing/2014/main" id="{4802CB92-0821-441E-B7D2-9678BE034131}"/>
              </a:ext>
            </a:extLst>
          </p:cNvPr>
          <p:cNvPicPr>
            <a:picLocks noChangeAspect="1"/>
          </p:cNvPicPr>
          <p:nvPr/>
        </p:nvPicPr>
        <p:blipFill>
          <a:blip r:embed="rId2"/>
          <a:stretch>
            <a:fillRect/>
          </a:stretch>
        </p:blipFill>
        <p:spPr>
          <a:xfrm>
            <a:off x="5004048" y="996746"/>
            <a:ext cx="3402123" cy="2271862"/>
          </a:xfrm>
          <a:prstGeom prst="rect">
            <a:avLst/>
          </a:prstGeom>
        </p:spPr>
      </p:pic>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[https://toplabdirect.com/patient-services/blood-work/]</a:t>
            </a:r>
            <a:endParaRPr lang="de-DE" sz="1200" dirty="0"/>
          </a:p>
        </p:txBody>
      </p:sp>
    </p:spTree>
    <p:extLst>
      <p:ext uri="{BB962C8B-B14F-4D97-AF65-F5344CB8AC3E}">
        <p14:creationId xmlns:p14="http://schemas.microsoft.com/office/powerpoint/2010/main" val="391533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26</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b="1"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[https://concept-drift.fastforwardlabs.com/]</a:t>
            </a:r>
            <a:endParaRPr lang="de-DE" sz="1200" dirty="0"/>
          </a:p>
        </p:txBody>
      </p:sp>
      <p:pic>
        <p:nvPicPr>
          <p:cNvPr id="3" name="Grafik 2">
            <a:extLst>
              <a:ext uri="{FF2B5EF4-FFF2-40B4-BE49-F238E27FC236}">
                <a16:creationId xmlns:a16="http://schemas.microsoft.com/office/drawing/2014/main" id="{4F757EA6-AB8C-4D5E-BA16-0254A3DC2096}"/>
              </a:ext>
            </a:extLst>
          </p:cNvPr>
          <p:cNvPicPr>
            <a:picLocks noChangeAspect="1"/>
          </p:cNvPicPr>
          <p:nvPr/>
        </p:nvPicPr>
        <p:blipFill rotWithShape="1">
          <a:blip r:embed="rId2"/>
          <a:srcRect r="34101" b="7312"/>
          <a:stretch/>
        </p:blipFill>
        <p:spPr>
          <a:xfrm>
            <a:off x="5580112" y="819360"/>
            <a:ext cx="2959347" cy="2774919"/>
          </a:xfrm>
          <a:prstGeom prst="rect">
            <a:avLst/>
          </a:prstGeom>
        </p:spPr>
      </p:pic>
    </p:spTree>
    <p:extLst>
      <p:ext uri="{BB962C8B-B14F-4D97-AF65-F5344CB8AC3E}">
        <p14:creationId xmlns:p14="http://schemas.microsoft.com/office/powerpoint/2010/main" val="291124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27</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dirty="0"/>
              <a:t>Concept drift can affect feature distributions and their importance</a:t>
            </a:r>
          </a:p>
          <a:p>
            <a:pPr>
              <a:buSzPct val="100000"/>
            </a:pPr>
            <a:r>
              <a:rPr lang="en-US" sz="2000" b="1" dirty="0"/>
              <a:t>Intelligent budget usage is beneficial for stakeholders</a:t>
            </a:r>
          </a:p>
          <a:p>
            <a:pPr>
              <a:buSzPct val="100000"/>
            </a:pPr>
            <a:endParaRPr lang="en-US" sz="2000" dirty="0"/>
          </a:p>
          <a:p>
            <a:pPr>
              <a:buSzPct val="100000"/>
            </a:pPr>
            <a:endParaRPr lang="en-US" dirty="0"/>
          </a:p>
        </p:txBody>
      </p:sp>
      <p:pic>
        <p:nvPicPr>
          <p:cNvPr id="5" name="Grafik 4">
            <a:extLst>
              <a:ext uri="{FF2B5EF4-FFF2-40B4-BE49-F238E27FC236}">
                <a16:creationId xmlns:a16="http://schemas.microsoft.com/office/drawing/2014/main" id="{249C0859-A0DE-4CCB-9B19-7023287D7D04}"/>
              </a:ext>
            </a:extLst>
          </p:cNvPr>
          <p:cNvPicPr>
            <a:picLocks noChangeAspect="1"/>
          </p:cNvPicPr>
          <p:nvPr/>
        </p:nvPicPr>
        <p:blipFill>
          <a:blip r:embed="rId2"/>
          <a:stretch>
            <a:fillRect/>
          </a:stretch>
        </p:blipFill>
        <p:spPr>
          <a:xfrm>
            <a:off x="4517741" y="953965"/>
            <a:ext cx="4626259" cy="2421075"/>
          </a:xfrm>
          <a:prstGeom prst="rect">
            <a:avLst/>
          </a:prstGeom>
        </p:spPr>
      </p:pic>
      <p:sp>
        <p:nvSpPr>
          <p:cNvPr id="13" name="Textfeld 12">
            <a:extLst>
              <a:ext uri="{FF2B5EF4-FFF2-40B4-BE49-F238E27FC236}">
                <a16:creationId xmlns:a16="http://schemas.microsoft.com/office/drawing/2014/main" id="{1371CFD3-CAA8-4527-98CD-3D6E2312E74B}"/>
              </a:ext>
            </a:extLst>
          </p:cNvPr>
          <p:cNvSpPr txBox="1"/>
          <p:nvPr/>
        </p:nvSpPr>
        <p:spPr>
          <a:xfrm>
            <a:off x="4788023" y="3651870"/>
            <a:ext cx="3913199" cy="461665"/>
          </a:xfrm>
          <a:prstGeom prst="rect">
            <a:avLst/>
          </a:prstGeom>
          <a:noFill/>
        </p:spPr>
        <p:txBody>
          <a:bodyPr wrap="square" rtlCol="0">
            <a:spAutoFit/>
          </a:bodyPr>
          <a:lstStyle/>
          <a:p>
            <a:r>
              <a:rPr lang="en-US" sz="1200" dirty="0"/>
              <a:t>[https://www.shiksha.com/online-courses/articles/smart-budgeting-approaches-that-you-must-know/]</a:t>
            </a:r>
            <a:endParaRPr lang="de-DE" sz="1200" dirty="0"/>
          </a:p>
        </p:txBody>
      </p:sp>
    </p:spTree>
    <p:extLst>
      <p:ext uri="{BB962C8B-B14F-4D97-AF65-F5344CB8AC3E}">
        <p14:creationId xmlns:p14="http://schemas.microsoft.com/office/powerpoint/2010/main" val="158093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Types of missingness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6CD63DB-372C-4D0A-BC55-9D5EE26807BE}"/>
              </a:ext>
            </a:extLst>
          </p:cNvPr>
          <p:cNvPicPr>
            <a:picLocks noChangeAspect="1"/>
          </p:cNvPicPr>
          <p:nvPr/>
        </p:nvPicPr>
        <p:blipFill>
          <a:blip r:embed="rId2"/>
          <a:stretch>
            <a:fillRect/>
          </a:stretch>
        </p:blipFill>
        <p:spPr>
          <a:xfrm>
            <a:off x="2339752" y="947381"/>
            <a:ext cx="4319138" cy="3390661"/>
          </a:xfrm>
          <a:prstGeom prst="rect">
            <a:avLst/>
          </a:prstGeom>
        </p:spPr>
      </p:pic>
      <p:sp>
        <p:nvSpPr>
          <p:cNvPr id="2" name="Footer Placeholder 1">
            <a:extLst>
              <a:ext uri="{FF2B5EF4-FFF2-40B4-BE49-F238E27FC236}">
                <a16:creationId xmlns:a16="http://schemas.microsoft.com/office/drawing/2014/main" id="{A447548F-2E83-81F6-E49F-C9F87B5E669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577C4EA-3D12-6C87-234C-4689E0A4252F}"/>
              </a:ext>
            </a:extLst>
          </p:cNvPr>
          <p:cNvSpPr>
            <a:spLocks noGrp="1"/>
          </p:cNvSpPr>
          <p:nvPr>
            <p:ph type="sldNum" sz="quarter" idx="12"/>
          </p:nvPr>
        </p:nvSpPr>
        <p:spPr/>
        <p:txBody>
          <a:bodyPr/>
          <a:lstStyle/>
          <a:p>
            <a:fld id="{8E024F8E-A03E-4AAA-A06E-73FE51DB7709}" type="slidenum">
              <a:rPr lang="en-GB" smtClean="0"/>
              <a:t>28</a:t>
            </a:fld>
            <a:endParaRPr lang="en-GB"/>
          </a:p>
        </p:txBody>
      </p:sp>
    </p:spTree>
    <p:extLst>
      <p:ext uri="{BB962C8B-B14F-4D97-AF65-F5344CB8AC3E}">
        <p14:creationId xmlns:p14="http://schemas.microsoft.com/office/powerpoint/2010/main" val="181499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in a static scenario</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Static, pool-based active learning requires a scoring function (based on the ML model)</a:t>
            </a:r>
          </a:p>
          <a:p>
            <a:pPr>
              <a:buSzPct val="100000"/>
            </a:pPr>
            <a:r>
              <a:rPr lang="en-US" sz="2000" dirty="0"/>
              <a:t>It iteratively acquires missing data and updates the model with the true values until all budget is spent</a:t>
            </a:r>
          </a:p>
          <a:p>
            <a:pPr>
              <a:buSzPct val="100000"/>
            </a:pPr>
            <a:r>
              <a:rPr lang="en-US" sz="2000" dirty="0"/>
              <a:t>Budget modelled as real costs or number of instances that can be labeled</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29</a:t>
            </a:fld>
            <a:endParaRPr lang="en-GB"/>
          </a:p>
        </p:txBody>
      </p:sp>
      <p:pic>
        <p:nvPicPr>
          <p:cNvPr id="3" name="Grafik 2">
            <a:extLst>
              <a:ext uri="{FF2B5EF4-FFF2-40B4-BE49-F238E27FC236}">
                <a16:creationId xmlns:a16="http://schemas.microsoft.com/office/drawing/2014/main" id="{F6EA8CE5-CA71-4297-89B9-AB65742F7052}"/>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5" name="Textfeld 4">
            <a:extLst>
              <a:ext uri="{FF2B5EF4-FFF2-40B4-BE49-F238E27FC236}">
                <a16:creationId xmlns:a16="http://schemas.microsoft.com/office/drawing/2014/main" id="{8D269117-9441-48D0-B349-46208D5D941C}"/>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333083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Problems when Features are Missing</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a:t>
            </a:fld>
            <a:endParaRPr lang="en-GB"/>
          </a:p>
        </p:txBody>
      </p:sp>
      <p:sp>
        <p:nvSpPr>
          <p:cNvPr id="13" name="Text Placeholder 9">
            <a:extLst>
              <a:ext uri="{FF2B5EF4-FFF2-40B4-BE49-F238E27FC236}">
                <a16:creationId xmlns:a16="http://schemas.microsoft.com/office/drawing/2014/main" id="{73F6C85D-E1A1-4CDA-8324-D966A84591FD}"/>
              </a:ext>
            </a:extLst>
          </p:cNvPr>
          <p:cNvSpPr>
            <a:spLocks noGrp="1"/>
          </p:cNvSpPr>
          <p:nvPr>
            <p:ph type="body" sz="quarter" idx="10"/>
          </p:nvPr>
        </p:nvSpPr>
        <p:spPr>
          <a:xfrm>
            <a:off x="604541" y="915566"/>
            <a:ext cx="5047579" cy="3096344"/>
          </a:xfrm>
        </p:spPr>
        <p:txBody>
          <a:bodyPr/>
          <a:lstStyle/>
          <a:p>
            <a:pPr>
              <a:buSzPct val="100000"/>
            </a:pPr>
            <a:r>
              <a:rPr lang="en-US" sz="2000" dirty="0"/>
              <a:t>Missing features are common (patients, sensors, questionnaires…)</a:t>
            </a:r>
          </a:p>
          <a:p>
            <a:pPr>
              <a:buSzPct val="100000"/>
            </a:pPr>
            <a:r>
              <a:rPr lang="en-US" sz="2000" dirty="0"/>
              <a:t>Most classifiers need feature complete instances to do predictions</a:t>
            </a:r>
          </a:p>
          <a:p>
            <a:pPr>
              <a:buSzPct val="100000"/>
            </a:pPr>
            <a:r>
              <a:rPr lang="en-US" sz="2000" dirty="0"/>
              <a:t>Prediction quality suffers if important features are missing</a:t>
            </a:r>
            <a:br>
              <a:rPr lang="en-US" sz="2000" dirty="0"/>
            </a:br>
            <a:br>
              <a:rPr lang="en-US" sz="2000" dirty="0"/>
            </a:br>
            <a:r>
              <a:rPr lang="en-US" sz="2000" dirty="0">
                <a:sym typeface="Wingdings" panose="05000000000000000000" pitchFamily="2" charset="2"/>
              </a:rPr>
              <a:t> Guess missing features (imputation)</a:t>
            </a:r>
            <a:br>
              <a:rPr lang="en-US" sz="2000" dirty="0">
                <a:sym typeface="Wingdings" panose="05000000000000000000" pitchFamily="2" charset="2"/>
              </a:rPr>
            </a:br>
            <a:r>
              <a:rPr lang="en-US" sz="2000" b="1" dirty="0">
                <a:sym typeface="Wingdings" panose="05000000000000000000" pitchFamily="2" charset="2"/>
              </a:rPr>
              <a:t> Acquire features for a cost (AFA)</a:t>
            </a:r>
            <a:endParaRPr lang="en-US" sz="2000" b="1" dirty="0"/>
          </a:p>
          <a:p>
            <a:pPr>
              <a:buSzPct val="100000"/>
            </a:pPr>
            <a:endParaRPr lang="en-US" sz="2000" dirty="0"/>
          </a:p>
          <a:p>
            <a:pPr>
              <a:buSzPct val="100000"/>
            </a:pPr>
            <a:endParaRPr lang="en-US" dirty="0"/>
          </a:p>
        </p:txBody>
      </p:sp>
      <p:pic>
        <p:nvPicPr>
          <p:cNvPr id="6" name="Picture 5">
            <a:extLst>
              <a:ext uri="{FF2B5EF4-FFF2-40B4-BE49-F238E27FC236}">
                <a16:creationId xmlns:a16="http://schemas.microsoft.com/office/drawing/2014/main" id="{2AEB2D3D-CB65-8BA6-CF07-B62F4EF9C167}"/>
              </a:ext>
            </a:extLst>
          </p:cNvPr>
          <p:cNvPicPr>
            <a:picLocks noChangeAspect="1"/>
          </p:cNvPicPr>
          <p:nvPr/>
        </p:nvPicPr>
        <p:blipFill>
          <a:blip r:embed="rId3"/>
          <a:stretch>
            <a:fillRect/>
          </a:stretch>
        </p:blipFill>
        <p:spPr>
          <a:xfrm>
            <a:off x="5508104" y="1012271"/>
            <a:ext cx="3348372" cy="2232248"/>
          </a:xfrm>
          <a:prstGeom prst="rect">
            <a:avLst/>
          </a:prstGeom>
        </p:spPr>
      </p:pic>
      <p:sp>
        <p:nvSpPr>
          <p:cNvPr id="2" name="TextBox 1">
            <a:extLst>
              <a:ext uri="{FF2B5EF4-FFF2-40B4-BE49-F238E27FC236}">
                <a16:creationId xmlns:a16="http://schemas.microsoft.com/office/drawing/2014/main" id="{7F5045BD-BA48-F8D2-B9E0-575BD97EEF8C}"/>
              </a:ext>
            </a:extLst>
          </p:cNvPr>
          <p:cNvSpPr txBox="1"/>
          <p:nvPr/>
        </p:nvSpPr>
        <p:spPr>
          <a:xfrm>
            <a:off x="7851610" y="3291830"/>
            <a:ext cx="1512168" cy="276999"/>
          </a:xfrm>
          <a:prstGeom prst="rect">
            <a:avLst/>
          </a:prstGeom>
          <a:noFill/>
        </p:spPr>
        <p:txBody>
          <a:bodyPr wrap="square" rtlCol="0">
            <a:spAutoFit/>
          </a:bodyPr>
          <a:lstStyle/>
          <a:p>
            <a:r>
              <a:rPr lang="en-US" sz="1200" dirty="0"/>
              <a:t>[gpt-4o]</a:t>
            </a:r>
          </a:p>
        </p:txBody>
      </p:sp>
    </p:spTree>
    <p:extLst>
      <p:ext uri="{BB962C8B-B14F-4D97-AF65-F5344CB8AC3E}">
        <p14:creationId xmlns:p14="http://schemas.microsoft.com/office/powerpoint/2010/main" val="315411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Tree AFA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3A8F17E-A58E-4C56-9A19-B63A0309A599}"/>
              </a:ext>
            </a:extLst>
          </p:cNvPr>
          <p:cNvPicPr>
            <a:picLocks noChangeAspect="1"/>
          </p:cNvPicPr>
          <p:nvPr/>
        </p:nvPicPr>
        <p:blipFill>
          <a:blip r:embed="rId2"/>
          <a:stretch>
            <a:fillRect/>
          </a:stretch>
        </p:blipFill>
        <p:spPr>
          <a:xfrm>
            <a:off x="2627784" y="250580"/>
            <a:ext cx="4201873" cy="4042850"/>
          </a:xfrm>
          <a:prstGeom prst="rect">
            <a:avLst/>
          </a:prstGeom>
        </p:spPr>
      </p:pic>
      <p:sp>
        <p:nvSpPr>
          <p:cNvPr id="2" name="Footer Placeholder 1">
            <a:extLst>
              <a:ext uri="{FF2B5EF4-FFF2-40B4-BE49-F238E27FC236}">
                <a16:creationId xmlns:a16="http://schemas.microsoft.com/office/drawing/2014/main" id="{28163D46-C7F9-0358-1F79-944ECDD6C7C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E5637453-284D-689B-5E5E-00C51D7D84F4}"/>
              </a:ext>
            </a:extLst>
          </p:cNvPr>
          <p:cNvSpPr>
            <a:spLocks noGrp="1"/>
          </p:cNvSpPr>
          <p:nvPr>
            <p:ph type="sldNum" sz="quarter" idx="12"/>
          </p:nvPr>
        </p:nvSpPr>
        <p:spPr/>
        <p:txBody>
          <a:bodyPr/>
          <a:lstStyle/>
          <a:p>
            <a:fld id="{8E024F8E-A03E-4AAA-A06E-73FE51DB7709}" type="slidenum">
              <a:rPr lang="en-GB" smtClean="0"/>
              <a:t>30</a:t>
            </a:fld>
            <a:endParaRPr lang="en-GB"/>
          </a:p>
        </p:txBody>
      </p:sp>
    </p:spTree>
    <p:extLst>
      <p:ext uri="{BB962C8B-B14F-4D97-AF65-F5344CB8AC3E}">
        <p14:creationId xmlns:p14="http://schemas.microsoft.com/office/powerpoint/2010/main" val="99372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B725A9A-9545-498C-ADF9-F59E6BBE1ED3}"/>
              </a:ext>
            </a:extLst>
          </p:cNvPr>
          <p:cNvPicPr>
            <a:picLocks noChangeAspect="1"/>
          </p:cNvPicPr>
          <p:nvPr/>
        </p:nvPicPr>
        <p:blipFill>
          <a:blip r:embed="rId2"/>
          <a:stretch>
            <a:fillRect/>
          </a:stretch>
        </p:blipFill>
        <p:spPr>
          <a:xfrm>
            <a:off x="2195736" y="972387"/>
            <a:ext cx="5143946" cy="3337849"/>
          </a:xfrm>
          <a:prstGeom prst="rect">
            <a:avLst/>
          </a:prstGeom>
        </p:spPr>
      </p:pic>
      <p:sp>
        <p:nvSpPr>
          <p:cNvPr id="2" name="Footer Placeholder 1">
            <a:extLst>
              <a:ext uri="{FF2B5EF4-FFF2-40B4-BE49-F238E27FC236}">
                <a16:creationId xmlns:a16="http://schemas.microsoft.com/office/drawing/2014/main" id="{EEB1AD66-BDD0-76C1-08DE-1F613D3AC2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633BE060-7EF9-6859-22D4-27A17C984936}"/>
              </a:ext>
            </a:extLst>
          </p:cNvPr>
          <p:cNvSpPr>
            <a:spLocks noGrp="1"/>
          </p:cNvSpPr>
          <p:nvPr>
            <p:ph type="sldNum" sz="quarter" idx="12"/>
          </p:nvPr>
        </p:nvSpPr>
        <p:spPr/>
        <p:txBody>
          <a:bodyPr/>
          <a:lstStyle/>
          <a:p>
            <a:fld id="{8E024F8E-A03E-4AAA-A06E-73FE51DB7709}" type="slidenum">
              <a:rPr lang="en-GB" smtClean="0"/>
              <a:t>31</a:t>
            </a:fld>
            <a:endParaRPr lang="en-GB"/>
          </a:p>
        </p:txBody>
      </p:sp>
    </p:spTree>
    <p:extLst>
      <p:ext uri="{BB962C8B-B14F-4D97-AF65-F5344CB8AC3E}">
        <p14:creationId xmlns:p14="http://schemas.microsoft.com/office/powerpoint/2010/main" val="29612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7829288D-D2A9-4D9B-9C8D-6BB6E0A1EEF5}"/>
              </a:ext>
            </a:extLst>
          </p:cNvPr>
          <p:cNvPicPr>
            <a:picLocks noChangeAspect="1"/>
          </p:cNvPicPr>
          <p:nvPr/>
        </p:nvPicPr>
        <p:blipFill>
          <a:blip r:embed="rId2"/>
          <a:stretch>
            <a:fillRect/>
          </a:stretch>
        </p:blipFill>
        <p:spPr>
          <a:xfrm>
            <a:off x="1475656" y="833264"/>
            <a:ext cx="5615312" cy="3394670"/>
          </a:xfrm>
          <a:prstGeom prst="rect">
            <a:avLst/>
          </a:prstGeom>
        </p:spPr>
      </p:pic>
      <p:sp>
        <p:nvSpPr>
          <p:cNvPr id="2" name="Footer Placeholder 1">
            <a:extLst>
              <a:ext uri="{FF2B5EF4-FFF2-40B4-BE49-F238E27FC236}">
                <a16:creationId xmlns:a16="http://schemas.microsoft.com/office/drawing/2014/main" id="{72DE940B-F539-2873-B994-0EC1D2AAFAD1}"/>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DEEF8055-B114-77A8-80BD-5966C17B9135}"/>
              </a:ext>
            </a:extLst>
          </p:cNvPr>
          <p:cNvSpPr>
            <a:spLocks noGrp="1"/>
          </p:cNvSpPr>
          <p:nvPr>
            <p:ph type="sldNum" sz="quarter" idx="12"/>
          </p:nvPr>
        </p:nvSpPr>
        <p:spPr/>
        <p:txBody>
          <a:bodyPr/>
          <a:lstStyle/>
          <a:p>
            <a:fld id="{8E024F8E-A03E-4AAA-A06E-73FE51DB7709}" type="slidenum">
              <a:rPr lang="en-GB" smtClean="0"/>
              <a:t>32</a:t>
            </a:fld>
            <a:endParaRPr lang="en-GB"/>
          </a:p>
        </p:txBody>
      </p:sp>
    </p:spTree>
    <p:extLst>
      <p:ext uri="{BB962C8B-B14F-4D97-AF65-F5344CB8AC3E}">
        <p14:creationId xmlns:p14="http://schemas.microsoft.com/office/powerpoint/2010/main" val="3922658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Framework AFA 2</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FC409A8C-46EF-460F-BBD2-230956EAF4DA}"/>
              </a:ext>
            </a:extLst>
          </p:cNvPr>
          <p:cNvPicPr>
            <a:picLocks noChangeAspect="1"/>
          </p:cNvPicPr>
          <p:nvPr/>
        </p:nvPicPr>
        <p:blipFill>
          <a:blip r:embed="rId3"/>
          <a:stretch>
            <a:fillRect/>
          </a:stretch>
        </p:blipFill>
        <p:spPr>
          <a:xfrm>
            <a:off x="2699792" y="766446"/>
            <a:ext cx="4284274" cy="3677511"/>
          </a:xfrm>
          <a:prstGeom prst="rect">
            <a:avLst/>
          </a:prstGeom>
        </p:spPr>
      </p:pic>
      <p:sp>
        <p:nvSpPr>
          <p:cNvPr id="2" name="Footer Placeholder 1">
            <a:extLst>
              <a:ext uri="{FF2B5EF4-FFF2-40B4-BE49-F238E27FC236}">
                <a16:creationId xmlns:a16="http://schemas.microsoft.com/office/drawing/2014/main" id="{2FF27280-7B29-A6BA-34DE-60D8B0BFE7F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4589AC28-A70A-BF13-CF4E-507DA5057C1E}"/>
              </a:ext>
            </a:extLst>
          </p:cNvPr>
          <p:cNvSpPr>
            <a:spLocks noGrp="1"/>
          </p:cNvSpPr>
          <p:nvPr>
            <p:ph type="sldNum" sz="quarter" idx="12"/>
          </p:nvPr>
        </p:nvSpPr>
        <p:spPr/>
        <p:txBody>
          <a:bodyPr/>
          <a:lstStyle/>
          <a:p>
            <a:fld id="{8E024F8E-A03E-4AAA-A06E-73FE51DB7709}" type="slidenum">
              <a:rPr lang="en-GB" smtClean="0"/>
              <a:t>33</a:t>
            </a:fld>
            <a:endParaRPr lang="en-GB"/>
          </a:p>
        </p:txBody>
      </p:sp>
    </p:spTree>
    <p:extLst>
      <p:ext uri="{BB962C8B-B14F-4D97-AF65-F5344CB8AC3E}">
        <p14:creationId xmlns:p14="http://schemas.microsoft.com/office/powerpoint/2010/main" val="411071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tretch>
            <a:fillRect/>
          </a:stretch>
        </p:blipFill>
        <p:spPr>
          <a:xfrm>
            <a:off x="1763688" y="451627"/>
            <a:ext cx="6230314" cy="3936737"/>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34</a:t>
            </a:fld>
            <a:endParaRPr lang="en-GB"/>
          </a:p>
        </p:txBody>
      </p:sp>
    </p:spTree>
    <p:extLst>
      <p:ext uri="{BB962C8B-B14F-4D97-AF65-F5344CB8AC3E}">
        <p14:creationId xmlns:p14="http://schemas.microsoft.com/office/powerpoint/2010/main" val="28262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a:xfrm>
            <a:off x="755576" y="274639"/>
            <a:ext cx="7759774" cy="491808"/>
          </a:xfrm>
        </p:spPr>
        <p:txBody>
          <a:bodyPr/>
          <a:lstStyle/>
          <a:p>
            <a:r>
              <a:rPr lang="en-US" dirty="0"/>
              <a:t>Cost aware AFA vs. random acquisition</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35</a:t>
            </a:fld>
            <a:endParaRPr lang="en-GB"/>
          </a:p>
        </p:txBody>
      </p:sp>
      <p:pic>
        <p:nvPicPr>
          <p:cNvPr id="3" name="Grafik 2">
            <a:extLst>
              <a:ext uri="{FF2B5EF4-FFF2-40B4-BE49-F238E27FC236}">
                <a16:creationId xmlns:a16="http://schemas.microsoft.com/office/drawing/2014/main" id="{E4456282-6F29-42DB-8C58-5252441DAA63}"/>
              </a:ext>
            </a:extLst>
          </p:cNvPr>
          <p:cNvPicPr>
            <a:picLocks noChangeAspect="1"/>
          </p:cNvPicPr>
          <p:nvPr/>
        </p:nvPicPr>
        <p:blipFill>
          <a:blip r:embed="rId3"/>
          <a:stretch>
            <a:fillRect/>
          </a:stretch>
        </p:blipFill>
        <p:spPr>
          <a:xfrm>
            <a:off x="376720" y="1081042"/>
            <a:ext cx="5539141" cy="3164462"/>
          </a:xfrm>
          <a:prstGeom prst="rect">
            <a:avLst/>
          </a:prstGeom>
        </p:spPr>
      </p:pic>
      <p:pic>
        <p:nvPicPr>
          <p:cNvPr id="12" name="Grafik 11">
            <a:extLst>
              <a:ext uri="{FF2B5EF4-FFF2-40B4-BE49-F238E27FC236}">
                <a16:creationId xmlns:a16="http://schemas.microsoft.com/office/drawing/2014/main" id="{6A9D7759-C30A-4E6D-8D34-77383CCA7F5B}"/>
              </a:ext>
            </a:extLst>
          </p:cNvPr>
          <p:cNvPicPr>
            <a:picLocks noChangeAspect="1"/>
          </p:cNvPicPr>
          <p:nvPr/>
        </p:nvPicPr>
        <p:blipFill>
          <a:blip r:embed="rId4"/>
          <a:stretch>
            <a:fillRect/>
          </a:stretch>
        </p:blipFill>
        <p:spPr>
          <a:xfrm>
            <a:off x="5915861" y="1081042"/>
            <a:ext cx="3141578" cy="2940338"/>
          </a:xfrm>
          <a:prstGeom prst="rect">
            <a:avLst/>
          </a:prstGeom>
        </p:spPr>
      </p:pic>
      <p:cxnSp>
        <p:nvCxnSpPr>
          <p:cNvPr id="16" name="Gerader Verbinder 15">
            <a:extLst>
              <a:ext uri="{FF2B5EF4-FFF2-40B4-BE49-F238E27FC236}">
                <a16:creationId xmlns:a16="http://schemas.microsoft.com/office/drawing/2014/main" id="{2C46753D-2421-4479-872A-23D406FF0481}"/>
              </a:ext>
            </a:extLst>
          </p:cNvPr>
          <p:cNvCxnSpPr/>
          <p:nvPr/>
        </p:nvCxnSpPr>
        <p:spPr bwMode="auto">
          <a:xfrm>
            <a:off x="5915861" y="915566"/>
            <a:ext cx="0" cy="3240360"/>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6C430B86-3367-4395-A079-386DF8137F9F}"/>
              </a:ext>
            </a:extLst>
          </p:cNvPr>
          <p:cNvSpPr txBox="1"/>
          <p:nvPr/>
        </p:nvSpPr>
        <p:spPr>
          <a:xfrm>
            <a:off x="1238079" y="766447"/>
            <a:ext cx="3816424" cy="461665"/>
          </a:xfrm>
          <a:prstGeom prst="rect">
            <a:avLst/>
          </a:prstGeom>
          <a:noFill/>
        </p:spPr>
        <p:txBody>
          <a:bodyPr wrap="square" rtlCol="0">
            <a:spAutoFit/>
          </a:bodyPr>
          <a:lstStyle/>
          <a:p>
            <a:r>
              <a:rPr lang="en-US" dirty="0"/>
              <a:t>Low budget occupancy</a:t>
            </a:r>
            <a:endParaRPr lang="de-DE" dirty="0"/>
          </a:p>
        </p:txBody>
      </p:sp>
    </p:spTree>
    <p:extLst>
      <p:ext uri="{BB962C8B-B14F-4D97-AF65-F5344CB8AC3E}">
        <p14:creationId xmlns:p14="http://schemas.microsoft.com/office/powerpoint/2010/main" val="37980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Underspending in high budget nursery dataset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E9E59CC-7D8C-415B-A20D-06A3607EFEFF}"/>
              </a:ext>
            </a:extLst>
          </p:cNvPr>
          <p:cNvPicPr>
            <a:picLocks noChangeAspect="1"/>
          </p:cNvPicPr>
          <p:nvPr/>
        </p:nvPicPr>
        <p:blipFill>
          <a:blip r:embed="rId2"/>
          <a:stretch>
            <a:fillRect/>
          </a:stretch>
        </p:blipFill>
        <p:spPr>
          <a:xfrm>
            <a:off x="1043608" y="727237"/>
            <a:ext cx="6480720" cy="3689025"/>
          </a:xfrm>
          <a:prstGeom prst="rect">
            <a:avLst/>
          </a:prstGeom>
        </p:spPr>
      </p:pic>
      <p:sp>
        <p:nvSpPr>
          <p:cNvPr id="2" name="Footer Placeholder 1">
            <a:extLst>
              <a:ext uri="{FF2B5EF4-FFF2-40B4-BE49-F238E27FC236}">
                <a16:creationId xmlns:a16="http://schemas.microsoft.com/office/drawing/2014/main" id="{E917B311-22FE-A816-33FC-5392FFD3E99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BF6934B-446E-D4D3-515A-D8A4A3C36D50}"/>
              </a:ext>
            </a:extLst>
          </p:cNvPr>
          <p:cNvSpPr>
            <a:spLocks noGrp="1"/>
          </p:cNvSpPr>
          <p:nvPr>
            <p:ph type="sldNum" sz="quarter" idx="12"/>
          </p:nvPr>
        </p:nvSpPr>
        <p:spPr/>
        <p:txBody>
          <a:bodyPr/>
          <a:lstStyle/>
          <a:p>
            <a:fld id="{8E024F8E-A03E-4AAA-A06E-73FE51DB7709}" type="slidenum">
              <a:rPr lang="en-GB" smtClean="0"/>
              <a:t>36</a:t>
            </a:fld>
            <a:endParaRPr lang="en-GB"/>
          </a:p>
        </p:txBody>
      </p:sp>
    </p:spTree>
    <p:extLst>
      <p:ext uri="{BB962C8B-B14F-4D97-AF65-F5344CB8AC3E}">
        <p14:creationId xmlns:p14="http://schemas.microsoft.com/office/powerpoint/2010/main" val="278781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Forced overspending</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C250EAF-28EF-46B7-934F-B2FFFEAF7AB6}"/>
              </a:ext>
            </a:extLst>
          </p:cNvPr>
          <p:cNvPicPr>
            <a:picLocks noChangeAspect="1"/>
          </p:cNvPicPr>
          <p:nvPr/>
        </p:nvPicPr>
        <p:blipFill>
          <a:blip r:embed="rId2"/>
          <a:stretch>
            <a:fillRect/>
          </a:stretch>
        </p:blipFill>
        <p:spPr>
          <a:xfrm>
            <a:off x="2339752" y="875714"/>
            <a:ext cx="5338444" cy="3392071"/>
          </a:xfrm>
          <a:prstGeom prst="rect">
            <a:avLst/>
          </a:prstGeom>
        </p:spPr>
      </p:pic>
      <p:sp>
        <p:nvSpPr>
          <p:cNvPr id="2" name="Footer Placeholder 1">
            <a:extLst>
              <a:ext uri="{FF2B5EF4-FFF2-40B4-BE49-F238E27FC236}">
                <a16:creationId xmlns:a16="http://schemas.microsoft.com/office/drawing/2014/main" id="{EE7B4F1F-C513-430A-D3B4-314007A379B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947080B1-CEAE-1B0E-D80D-00793F72B5C5}"/>
              </a:ext>
            </a:extLst>
          </p:cNvPr>
          <p:cNvSpPr>
            <a:spLocks noGrp="1"/>
          </p:cNvSpPr>
          <p:nvPr>
            <p:ph type="sldNum" sz="quarter" idx="12"/>
          </p:nvPr>
        </p:nvSpPr>
        <p:spPr/>
        <p:txBody>
          <a:bodyPr/>
          <a:lstStyle/>
          <a:p>
            <a:fld id="{8E024F8E-A03E-4AAA-A06E-73FE51DB7709}" type="slidenum">
              <a:rPr lang="en-GB" smtClean="0"/>
              <a:t>37</a:t>
            </a:fld>
            <a:endParaRPr lang="en-GB"/>
          </a:p>
        </p:txBody>
      </p:sp>
    </p:spTree>
    <p:extLst>
      <p:ext uri="{BB962C8B-B14F-4D97-AF65-F5344CB8AC3E}">
        <p14:creationId xmlns:p14="http://schemas.microsoft.com/office/powerpoint/2010/main" val="89204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Same cost and one feature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dirty="0"/>
              <a:t>Allows for relative definition of budget e.g. purchase a features for 10% of the instances that have a feature missing</a:t>
            </a:r>
          </a:p>
          <a:p>
            <a:pPr>
              <a:buSzPct val="100000"/>
            </a:pPr>
            <a:r>
              <a:rPr lang="en-US" dirty="0"/>
              <a:t>Compared against a random baseline with simple budget management </a:t>
            </a:r>
          </a:p>
          <a:p>
            <a:pPr>
              <a:buSzPct val="100000"/>
            </a:pPr>
            <a:r>
              <a:rPr lang="en-US" dirty="0"/>
              <a:t>Adds best missing feature according to merit to an instance and calculates new instance quality</a:t>
            </a:r>
          </a:p>
          <a:p>
            <a:pPr>
              <a:buSzPct val="100000"/>
            </a:pPr>
            <a:r>
              <a:rPr lang="en-US" dirty="0"/>
              <a:t>Instance quality is directly handed to the IPF</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38</a:t>
            </a:fld>
            <a:endParaRPr lang="en-GB"/>
          </a:p>
        </p:txBody>
      </p:sp>
      <p:pic>
        <p:nvPicPr>
          <p:cNvPr id="3" name="Grafik 2">
            <a:extLst>
              <a:ext uri="{FF2B5EF4-FFF2-40B4-BE49-F238E27FC236}">
                <a16:creationId xmlns:a16="http://schemas.microsoft.com/office/drawing/2014/main" id="{B21CE2AD-2CA3-4FC4-A87D-97FA0CDA4B48}"/>
              </a:ext>
            </a:extLst>
          </p:cNvPr>
          <p:cNvPicPr>
            <a:picLocks noChangeAspect="1"/>
          </p:cNvPicPr>
          <p:nvPr/>
        </p:nvPicPr>
        <p:blipFill>
          <a:blip r:embed="rId2"/>
          <a:stretch>
            <a:fillRect/>
          </a:stretch>
        </p:blipFill>
        <p:spPr>
          <a:xfrm>
            <a:off x="4514789" y="874830"/>
            <a:ext cx="4168501" cy="3177815"/>
          </a:xfrm>
          <a:prstGeom prst="rect">
            <a:avLst/>
          </a:prstGeom>
        </p:spPr>
      </p:pic>
    </p:spTree>
    <p:extLst>
      <p:ext uri="{BB962C8B-B14F-4D97-AF65-F5344CB8AC3E}">
        <p14:creationId xmlns:p14="http://schemas.microsoft.com/office/powerpoint/2010/main" val="2172122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static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1CA83AE-ECF0-47CB-B088-813B1197D859}"/>
              </a:ext>
            </a:extLst>
          </p:cNvPr>
          <p:cNvPicPr>
            <a:picLocks noChangeAspect="1"/>
          </p:cNvPicPr>
          <p:nvPr/>
        </p:nvPicPr>
        <p:blipFill>
          <a:blip r:embed="rId2"/>
          <a:stretch>
            <a:fillRect/>
          </a:stretch>
        </p:blipFill>
        <p:spPr>
          <a:xfrm>
            <a:off x="3563241" y="123478"/>
            <a:ext cx="3984385" cy="4392488"/>
          </a:xfrm>
          <a:prstGeom prst="rect">
            <a:avLst/>
          </a:prstGeom>
        </p:spPr>
      </p:pic>
      <p:sp>
        <p:nvSpPr>
          <p:cNvPr id="2" name="Footer Placeholder 1">
            <a:extLst>
              <a:ext uri="{FF2B5EF4-FFF2-40B4-BE49-F238E27FC236}">
                <a16:creationId xmlns:a16="http://schemas.microsoft.com/office/drawing/2014/main" id="{D9A7C163-C64D-6807-2D47-B095B155EA7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A60C982B-32AE-CBB5-F3A9-A24E55640596}"/>
              </a:ext>
            </a:extLst>
          </p:cNvPr>
          <p:cNvSpPr>
            <a:spLocks noGrp="1"/>
          </p:cNvSpPr>
          <p:nvPr>
            <p:ph type="sldNum" sz="quarter" idx="12"/>
          </p:nvPr>
        </p:nvSpPr>
        <p:spPr/>
        <p:txBody>
          <a:bodyPr/>
          <a:lstStyle/>
          <a:p>
            <a:fld id="{8E024F8E-A03E-4AAA-A06E-73FE51DB7709}" type="slidenum">
              <a:rPr lang="en-GB" smtClean="0"/>
              <a:t>39</a:t>
            </a:fld>
            <a:endParaRPr lang="en-GB"/>
          </a:p>
        </p:txBody>
      </p:sp>
    </p:spTree>
    <p:extLst>
      <p:ext uri="{BB962C8B-B14F-4D97-AF65-F5344CB8AC3E}">
        <p14:creationId xmlns:p14="http://schemas.microsoft.com/office/powerpoint/2010/main" val="210378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b="1"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4</a:t>
            </a:fld>
            <a:endParaRPr lang="en-GB"/>
          </a:p>
        </p:txBody>
      </p:sp>
      <p:pic>
        <p:nvPicPr>
          <p:cNvPr id="6" name="Grafik 5">
            <a:extLst>
              <a:ext uri="{FF2B5EF4-FFF2-40B4-BE49-F238E27FC236}">
                <a16:creationId xmlns:a16="http://schemas.microsoft.com/office/drawing/2014/main" id="{8B86D747-3265-41B2-A514-C063DA576EE9}"/>
              </a:ext>
            </a:extLst>
          </p:cNvPr>
          <p:cNvPicPr>
            <a:picLocks noChangeAspect="1"/>
          </p:cNvPicPr>
          <p:nvPr/>
        </p:nvPicPr>
        <p:blipFill>
          <a:blip r:embed="rId3"/>
          <a:stretch>
            <a:fillRect/>
          </a:stretch>
        </p:blipFill>
        <p:spPr>
          <a:xfrm>
            <a:off x="3779912" y="970064"/>
            <a:ext cx="4962128" cy="2791197"/>
          </a:xfrm>
          <a:prstGeom prst="rect">
            <a:avLst/>
          </a:prstGeom>
        </p:spPr>
      </p:pic>
      <p:sp>
        <p:nvSpPr>
          <p:cNvPr id="11" name="Textfeld 10">
            <a:extLst>
              <a:ext uri="{FF2B5EF4-FFF2-40B4-BE49-F238E27FC236}">
                <a16:creationId xmlns:a16="http://schemas.microsoft.com/office/drawing/2014/main" id="{91553991-5BC5-4984-8B58-3EC9709645C7}"/>
              </a:ext>
            </a:extLst>
          </p:cNvPr>
          <p:cNvSpPr txBox="1"/>
          <p:nvPr/>
        </p:nvSpPr>
        <p:spPr>
          <a:xfrm>
            <a:off x="3491880" y="3939902"/>
            <a:ext cx="5394176" cy="461665"/>
          </a:xfrm>
          <a:prstGeom prst="rect">
            <a:avLst/>
          </a:prstGeom>
          <a:noFill/>
        </p:spPr>
        <p:txBody>
          <a:bodyPr wrap="square" rtlCol="0">
            <a:spAutoFit/>
          </a:bodyPr>
          <a:lstStyle/>
          <a:p>
            <a:r>
              <a:rPr lang="en-US" sz="1200" dirty="0"/>
              <a:t>[https://www.vaisala.com/en/blog/2024-01/common-humidity-measurement-problems-and-how-avoid-them]</a:t>
            </a:r>
            <a:endParaRPr lang="de-DE" sz="1200" dirty="0"/>
          </a:p>
        </p:txBody>
      </p:sp>
      <p:sp>
        <p:nvSpPr>
          <p:cNvPr id="12" name="Denkblase: wolkenförmig 11">
            <a:extLst>
              <a:ext uri="{FF2B5EF4-FFF2-40B4-BE49-F238E27FC236}">
                <a16:creationId xmlns:a16="http://schemas.microsoft.com/office/drawing/2014/main" id="{1EB64FBA-522F-4A02-9F16-F9143B1CA97B}"/>
              </a:ext>
            </a:extLst>
          </p:cNvPr>
          <p:cNvSpPr/>
          <p:nvPr/>
        </p:nvSpPr>
        <p:spPr bwMode="auto">
          <a:xfrm>
            <a:off x="6165635" y="70361"/>
            <a:ext cx="2823010" cy="1068013"/>
          </a:xfrm>
          <a:prstGeom prst="cloudCallout">
            <a:avLst/>
          </a:prstGeom>
          <a:solidFill>
            <a:schemeClr val="accent3">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Which sensor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should I fix next?</a:t>
            </a:r>
            <a:endParaRPr kumimoji="0" lang="de-DE"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50056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stream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457D8248-4FBB-4C2C-8822-11AD6C58BB22}"/>
              </a:ext>
            </a:extLst>
          </p:cNvPr>
          <p:cNvPicPr>
            <a:picLocks noChangeAspect="1"/>
          </p:cNvPicPr>
          <p:nvPr/>
        </p:nvPicPr>
        <p:blipFill>
          <a:blip r:embed="rId2"/>
          <a:stretch>
            <a:fillRect/>
          </a:stretch>
        </p:blipFill>
        <p:spPr>
          <a:xfrm>
            <a:off x="2564122" y="766447"/>
            <a:ext cx="4744182" cy="3717890"/>
          </a:xfrm>
          <a:prstGeom prst="rect">
            <a:avLst/>
          </a:prstGeom>
        </p:spPr>
      </p:pic>
      <p:sp>
        <p:nvSpPr>
          <p:cNvPr id="2" name="Footer Placeholder 1">
            <a:extLst>
              <a:ext uri="{FF2B5EF4-FFF2-40B4-BE49-F238E27FC236}">
                <a16:creationId xmlns:a16="http://schemas.microsoft.com/office/drawing/2014/main" id="{190488AC-9775-6CDB-9BBF-E28C8E92C759}"/>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6C7B7AD4-03B8-8895-1671-130927CE8464}"/>
              </a:ext>
            </a:extLst>
          </p:cNvPr>
          <p:cNvSpPr>
            <a:spLocks noGrp="1"/>
          </p:cNvSpPr>
          <p:nvPr>
            <p:ph type="sldNum" sz="quarter" idx="12"/>
          </p:nvPr>
        </p:nvSpPr>
        <p:spPr/>
        <p:txBody>
          <a:bodyPr/>
          <a:lstStyle/>
          <a:p>
            <a:fld id="{8E024F8E-A03E-4AAA-A06E-73FE51DB7709}" type="slidenum">
              <a:rPr lang="en-GB" smtClean="0"/>
              <a:t>40</a:t>
            </a:fld>
            <a:endParaRPr lang="en-GB"/>
          </a:p>
        </p:txBody>
      </p:sp>
    </p:spTree>
    <p:extLst>
      <p:ext uri="{BB962C8B-B14F-4D97-AF65-F5344CB8AC3E}">
        <p14:creationId xmlns:p14="http://schemas.microsoft.com/office/powerpoint/2010/main" val="141395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Better imputer needed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E4DC96A-37B9-4DD0-B5FE-D14F04F2C2D7}"/>
              </a:ext>
            </a:extLst>
          </p:cNvPr>
          <p:cNvPicPr>
            <a:picLocks noChangeAspect="1"/>
          </p:cNvPicPr>
          <p:nvPr/>
        </p:nvPicPr>
        <p:blipFill>
          <a:blip r:embed="rId2"/>
          <a:stretch>
            <a:fillRect/>
          </a:stretch>
        </p:blipFill>
        <p:spPr>
          <a:xfrm>
            <a:off x="1348460" y="1219083"/>
            <a:ext cx="6447079" cy="2705334"/>
          </a:xfrm>
          <a:prstGeom prst="rect">
            <a:avLst/>
          </a:prstGeom>
        </p:spPr>
      </p:pic>
      <p:sp>
        <p:nvSpPr>
          <p:cNvPr id="2" name="Footer Placeholder 1">
            <a:extLst>
              <a:ext uri="{FF2B5EF4-FFF2-40B4-BE49-F238E27FC236}">
                <a16:creationId xmlns:a16="http://schemas.microsoft.com/office/drawing/2014/main" id="{4F44B492-F8EB-B7BF-FB82-3545372445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B88FA79-7AC1-C755-B212-1640B5D4B210}"/>
              </a:ext>
            </a:extLst>
          </p:cNvPr>
          <p:cNvSpPr>
            <a:spLocks noGrp="1"/>
          </p:cNvSpPr>
          <p:nvPr>
            <p:ph type="sldNum" sz="quarter" idx="12"/>
          </p:nvPr>
        </p:nvSpPr>
        <p:spPr/>
        <p:txBody>
          <a:bodyPr/>
          <a:lstStyle/>
          <a:p>
            <a:fld id="{8E024F8E-A03E-4AAA-A06E-73FE51DB7709}" type="slidenum">
              <a:rPr lang="en-GB" smtClean="0"/>
              <a:t>41</a:t>
            </a:fld>
            <a:endParaRPr lang="en-GB"/>
          </a:p>
        </p:txBody>
      </p:sp>
    </p:spTree>
    <p:extLst>
      <p:ext uri="{BB962C8B-B14F-4D97-AF65-F5344CB8AC3E}">
        <p14:creationId xmlns:p14="http://schemas.microsoft.com/office/powerpoint/2010/main" val="4246418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Hybrid approach saving potential</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86B034FA-C4BE-43B0-9BF6-94B9E5A493CA}"/>
              </a:ext>
            </a:extLst>
          </p:cNvPr>
          <p:cNvPicPr>
            <a:picLocks noChangeAspect="1"/>
          </p:cNvPicPr>
          <p:nvPr/>
        </p:nvPicPr>
        <p:blipFill>
          <a:blip r:embed="rId2"/>
          <a:stretch>
            <a:fillRect/>
          </a:stretch>
        </p:blipFill>
        <p:spPr>
          <a:xfrm>
            <a:off x="788899" y="915566"/>
            <a:ext cx="7884875" cy="2808312"/>
          </a:xfrm>
          <a:prstGeom prst="rect">
            <a:avLst/>
          </a:prstGeom>
        </p:spPr>
      </p:pic>
      <p:sp>
        <p:nvSpPr>
          <p:cNvPr id="2" name="Footer Placeholder 1">
            <a:extLst>
              <a:ext uri="{FF2B5EF4-FFF2-40B4-BE49-F238E27FC236}">
                <a16:creationId xmlns:a16="http://schemas.microsoft.com/office/drawing/2014/main" id="{912B7353-3559-62EB-5AB4-B1CDEE311AD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15D6744-F813-EDC6-205E-4009D7A30A36}"/>
              </a:ext>
            </a:extLst>
          </p:cNvPr>
          <p:cNvSpPr>
            <a:spLocks noGrp="1"/>
          </p:cNvSpPr>
          <p:nvPr>
            <p:ph type="sldNum" sz="quarter" idx="12"/>
          </p:nvPr>
        </p:nvSpPr>
        <p:spPr/>
        <p:txBody>
          <a:bodyPr/>
          <a:lstStyle/>
          <a:p>
            <a:fld id="{8E024F8E-A03E-4AAA-A06E-73FE51DB7709}" type="slidenum">
              <a:rPr lang="en-GB" smtClean="0"/>
              <a:t>42</a:t>
            </a:fld>
            <a:endParaRPr lang="en-GB"/>
          </a:p>
        </p:txBody>
      </p:sp>
    </p:spTree>
    <p:extLst>
      <p:ext uri="{BB962C8B-B14F-4D97-AF65-F5344CB8AC3E}">
        <p14:creationId xmlns:p14="http://schemas.microsoft.com/office/powerpoint/2010/main" val="25775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 save</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BBC9C9C-8174-4D07-B0F5-594AA4A5CA6B}"/>
              </a:ext>
            </a:extLst>
          </p:cNvPr>
          <p:cNvPicPr>
            <a:picLocks noChangeAspect="1"/>
          </p:cNvPicPr>
          <p:nvPr/>
        </p:nvPicPr>
        <p:blipFill>
          <a:blip r:embed="rId2"/>
          <a:stretch>
            <a:fillRect/>
          </a:stretch>
        </p:blipFill>
        <p:spPr>
          <a:xfrm>
            <a:off x="2339752" y="249574"/>
            <a:ext cx="6222839" cy="4338399"/>
          </a:xfrm>
          <a:prstGeom prst="rect">
            <a:avLst/>
          </a:prstGeom>
        </p:spPr>
      </p:pic>
      <p:sp>
        <p:nvSpPr>
          <p:cNvPr id="2" name="Footer Placeholder 1">
            <a:extLst>
              <a:ext uri="{FF2B5EF4-FFF2-40B4-BE49-F238E27FC236}">
                <a16:creationId xmlns:a16="http://schemas.microsoft.com/office/drawing/2014/main" id="{FB930B86-E5FA-A932-311E-62987D7E370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9308FCF-B286-2C8D-362F-26473E21F2B4}"/>
              </a:ext>
            </a:extLst>
          </p:cNvPr>
          <p:cNvSpPr>
            <a:spLocks noGrp="1"/>
          </p:cNvSpPr>
          <p:nvPr>
            <p:ph type="sldNum" sz="quarter" idx="12"/>
          </p:nvPr>
        </p:nvSpPr>
        <p:spPr/>
        <p:txBody>
          <a:bodyPr/>
          <a:lstStyle/>
          <a:p>
            <a:fld id="{8E024F8E-A03E-4AAA-A06E-73FE51DB7709}" type="slidenum">
              <a:rPr lang="en-GB" smtClean="0"/>
              <a:t>43</a:t>
            </a:fld>
            <a:endParaRPr lang="en-GB"/>
          </a:p>
        </p:txBody>
      </p:sp>
    </p:spTree>
    <p:extLst>
      <p:ext uri="{BB962C8B-B14F-4D97-AF65-F5344CB8AC3E}">
        <p14:creationId xmlns:p14="http://schemas.microsoft.com/office/powerpoint/2010/main" val="98031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1</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190A0805-4E5D-4E53-BBE7-4C67C2100284}"/>
              </a:ext>
            </a:extLst>
          </p:cNvPr>
          <p:cNvPicPr>
            <a:picLocks noChangeAspect="1"/>
          </p:cNvPicPr>
          <p:nvPr/>
        </p:nvPicPr>
        <p:blipFill>
          <a:blip r:embed="rId3"/>
          <a:stretch>
            <a:fillRect/>
          </a:stretch>
        </p:blipFill>
        <p:spPr>
          <a:xfrm>
            <a:off x="1386564" y="1459133"/>
            <a:ext cx="6370872" cy="2225233"/>
          </a:xfrm>
          <a:prstGeom prst="rect">
            <a:avLst/>
          </a:prstGeom>
        </p:spPr>
      </p:pic>
      <p:sp>
        <p:nvSpPr>
          <p:cNvPr id="2" name="Footer Placeholder 1">
            <a:extLst>
              <a:ext uri="{FF2B5EF4-FFF2-40B4-BE49-F238E27FC236}">
                <a16:creationId xmlns:a16="http://schemas.microsoft.com/office/drawing/2014/main" id="{E13B9E02-428F-0774-806E-90491C4854C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060851F6-B525-BAEB-D0B3-0C09074B7B2C}"/>
              </a:ext>
            </a:extLst>
          </p:cNvPr>
          <p:cNvSpPr>
            <a:spLocks noGrp="1"/>
          </p:cNvSpPr>
          <p:nvPr>
            <p:ph type="sldNum" sz="quarter" idx="12"/>
          </p:nvPr>
        </p:nvSpPr>
        <p:spPr/>
        <p:txBody>
          <a:bodyPr/>
          <a:lstStyle/>
          <a:p>
            <a:fld id="{8E024F8E-A03E-4AAA-A06E-73FE51DB7709}" type="slidenum">
              <a:rPr lang="en-GB" smtClean="0"/>
              <a:t>44</a:t>
            </a:fld>
            <a:endParaRPr lang="en-GB"/>
          </a:p>
        </p:txBody>
      </p:sp>
    </p:spTree>
    <p:extLst>
      <p:ext uri="{BB962C8B-B14F-4D97-AF65-F5344CB8AC3E}">
        <p14:creationId xmlns:p14="http://schemas.microsoft.com/office/powerpoint/2010/main" val="2945474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selection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C02B994-6D2F-4AFC-BDD9-B861FC145991}"/>
              </a:ext>
            </a:extLst>
          </p:cNvPr>
          <p:cNvPicPr>
            <a:picLocks noChangeAspect="1"/>
          </p:cNvPicPr>
          <p:nvPr/>
        </p:nvPicPr>
        <p:blipFill>
          <a:blip r:embed="rId3"/>
          <a:stretch>
            <a:fillRect/>
          </a:stretch>
        </p:blipFill>
        <p:spPr>
          <a:xfrm>
            <a:off x="1904769" y="1347614"/>
            <a:ext cx="5334462" cy="2263336"/>
          </a:xfrm>
          <a:prstGeom prst="rect">
            <a:avLst/>
          </a:prstGeom>
        </p:spPr>
      </p:pic>
      <p:sp>
        <p:nvSpPr>
          <p:cNvPr id="2" name="Footer Placeholder 1">
            <a:extLst>
              <a:ext uri="{FF2B5EF4-FFF2-40B4-BE49-F238E27FC236}">
                <a16:creationId xmlns:a16="http://schemas.microsoft.com/office/drawing/2014/main" id="{720345AE-8F87-E05C-7653-1C2719419D4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3C32B17-1A84-41CD-CD8A-D17132C1F33F}"/>
              </a:ext>
            </a:extLst>
          </p:cNvPr>
          <p:cNvSpPr>
            <a:spLocks noGrp="1"/>
          </p:cNvSpPr>
          <p:nvPr>
            <p:ph type="sldNum" sz="quarter" idx="12"/>
          </p:nvPr>
        </p:nvSpPr>
        <p:spPr/>
        <p:txBody>
          <a:bodyPr/>
          <a:lstStyle/>
          <a:p>
            <a:fld id="{8E024F8E-A03E-4AAA-A06E-73FE51DB7709}" type="slidenum">
              <a:rPr lang="en-GB" smtClean="0"/>
              <a:t>45</a:t>
            </a:fld>
            <a:endParaRPr lang="en-GB"/>
          </a:p>
        </p:txBody>
      </p:sp>
    </p:spTree>
    <p:extLst>
      <p:ext uri="{BB962C8B-B14F-4D97-AF65-F5344CB8AC3E}">
        <p14:creationId xmlns:p14="http://schemas.microsoft.com/office/powerpoint/2010/main" val="180428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imputation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5A554E4-798B-400D-8AAD-066BAA1BB0B5}"/>
              </a:ext>
            </a:extLst>
          </p:cNvPr>
          <p:cNvPicPr>
            <a:picLocks noChangeAspect="1"/>
          </p:cNvPicPr>
          <p:nvPr/>
        </p:nvPicPr>
        <p:blipFill>
          <a:blip r:embed="rId3"/>
          <a:stretch>
            <a:fillRect/>
          </a:stretch>
        </p:blipFill>
        <p:spPr>
          <a:xfrm>
            <a:off x="2915816" y="766447"/>
            <a:ext cx="2712955" cy="548688"/>
          </a:xfrm>
          <a:prstGeom prst="rect">
            <a:avLst/>
          </a:prstGeom>
        </p:spPr>
      </p:pic>
      <p:pic>
        <p:nvPicPr>
          <p:cNvPr id="8" name="Grafik 7">
            <a:extLst>
              <a:ext uri="{FF2B5EF4-FFF2-40B4-BE49-F238E27FC236}">
                <a16:creationId xmlns:a16="http://schemas.microsoft.com/office/drawing/2014/main" id="{9E408D22-1E6D-4A7A-90F2-EEA70685F08F}"/>
              </a:ext>
            </a:extLst>
          </p:cNvPr>
          <p:cNvPicPr>
            <a:picLocks noChangeAspect="1"/>
          </p:cNvPicPr>
          <p:nvPr/>
        </p:nvPicPr>
        <p:blipFill>
          <a:blip r:embed="rId4"/>
          <a:stretch>
            <a:fillRect/>
          </a:stretch>
        </p:blipFill>
        <p:spPr>
          <a:xfrm>
            <a:off x="1547664" y="1480410"/>
            <a:ext cx="5128704" cy="662997"/>
          </a:xfrm>
          <a:prstGeom prst="rect">
            <a:avLst/>
          </a:prstGeom>
        </p:spPr>
      </p:pic>
      <p:pic>
        <p:nvPicPr>
          <p:cNvPr id="10" name="Grafik 9">
            <a:extLst>
              <a:ext uri="{FF2B5EF4-FFF2-40B4-BE49-F238E27FC236}">
                <a16:creationId xmlns:a16="http://schemas.microsoft.com/office/drawing/2014/main" id="{32592A13-3114-4635-9052-06D0E3738900}"/>
              </a:ext>
            </a:extLst>
          </p:cNvPr>
          <p:cNvPicPr>
            <a:picLocks noChangeAspect="1"/>
          </p:cNvPicPr>
          <p:nvPr/>
        </p:nvPicPr>
        <p:blipFill>
          <a:blip r:embed="rId5"/>
          <a:stretch>
            <a:fillRect/>
          </a:stretch>
        </p:blipFill>
        <p:spPr>
          <a:xfrm>
            <a:off x="1763688" y="2376752"/>
            <a:ext cx="5349704" cy="662997"/>
          </a:xfrm>
          <a:prstGeom prst="rect">
            <a:avLst/>
          </a:prstGeom>
        </p:spPr>
      </p:pic>
      <p:sp>
        <p:nvSpPr>
          <p:cNvPr id="11" name="Textfeld 10">
            <a:extLst>
              <a:ext uri="{FF2B5EF4-FFF2-40B4-BE49-F238E27FC236}">
                <a16:creationId xmlns:a16="http://schemas.microsoft.com/office/drawing/2014/main" id="{F44BC048-4D33-4AF3-AFDD-F9521F2237B6}"/>
              </a:ext>
            </a:extLst>
          </p:cNvPr>
          <p:cNvSpPr txBox="1"/>
          <p:nvPr/>
        </p:nvSpPr>
        <p:spPr>
          <a:xfrm>
            <a:off x="1043608" y="3147814"/>
            <a:ext cx="6984776" cy="830997"/>
          </a:xfrm>
          <a:prstGeom prst="rect">
            <a:avLst/>
          </a:prstGeom>
          <a:noFill/>
        </p:spPr>
        <p:txBody>
          <a:bodyPr wrap="square" rtlCol="0">
            <a:spAutoFit/>
          </a:bodyPr>
          <a:lstStyle/>
          <a:p>
            <a:r>
              <a:rPr lang="en-US" dirty="0"/>
              <a:t>Pick the imputation of model with smallest error (highest weight)</a:t>
            </a:r>
            <a:endParaRPr lang="de-DE" dirty="0"/>
          </a:p>
        </p:txBody>
      </p:sp>
      <p:sp>
        <p:nvSpPr>
          <p:cNvPr id="2" name="Footer Placeholder 1">
            <a:extLst>
              <a:ext uri="{FF2B5EF4-FFF2-40B4-BE49-F238E27FC236}">
                <a16:creationId xmlns:a16="http://schemas.microsoft.com/office/drawing/2014/main" id="{D2B8C8BC-1417-C057-01AC-01655789922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21D65598-4C78-DB43-3161-3F227C6DEE09}"/>
              </a:ext>
            </a:extLst>
          </p:cNvPr>
          <p:cNvSpPr>
            <a:spLocks noGrp="1"/>
          </p:cNvSpPr>
          <p:nvPr>
            <p:ph type="sldNum" sz="quarter" idx="12"/>
          </p:nvPr>
        </p:nvSpPr>
        <p:spPr/>
        <p:txBody>
          <a:bodyPr/>
          <a:lstStyle/>
          <a:p>
            <a:fld id="{8E024F8E-A03E-4AAA-A06E-73FE51DB7709}" type="slidenum">
              <a:rPr lang="en-GB" smtClean="0"/>
              <a:t>46</a:t>
            </a:fld>
            <a:endParaRPr lang="en-GB"/>
          </a:p>
        </p:txBody>
      </p:sp>
    </p:spTree>
    <p:extLst>
      <p:ext uri="{BB962C8B-B14F-4D97-AF65-F5344CB8AC3E}">
        <p14:creationId xmlns:p14="http://schemas.microsoft.com/office/powerpoint/2010/main" val="382439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5</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2821673393"/>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t>24</a:t>
                      </a:r>
                    </a:p>
                  </a:txBody>
                  <a:tcPr/>
                </a:tc>
                <a:tc>
                  <a:txBody>
                    <a:bodyPr/>
                    <a:lstStyle/>
                    <a:p>
                      <a:r>
                        <a:rPr lang="en-US" dirty="0"/>
                        <a:t>68</a:t>
                      </a:r>
                    </a:p>
                  </a:txBody>
                  <a:tcPr/>
                </a:tc>
                <a:tc>
                  <a:txBody>
                    <a:bodyPr/>
                    <a:lstStyle/>
                    <a:p>
                      <a:r>
                        <a:rPr lang="en-US" dirty="0"/>
                        <a:t>A</a:t>
                      </a:r>
                    </a:p>
                  </a:txBody>
                  <a:tcPr/>
                </a:tc>
                <a:tc>
                  <a:txBody>
                    <a:bodyPr/>
                    <a:lstStyle/>
                    <a:p>
                      <a:r>
                        <a:rPr lang="en-US" dirty="0"/>
                        <a:t>yes</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t>74</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t>61</a:t>
                      </a:r>
                    </a:p>
                  </a:txBody>
                  <a:tcPr/>
                </a:tc>
                <a:tc>
                  <a:txBody>
                    <a:bodyPr/>
                    <a:lstStyle/>
                    <a:p>
                      <a:r>
                        <a:rPr lang="en-US" dirty="0"/>
                        <a:t>71</a:t>
                      </a:r>
                    </a:p>
                  </a:txBody>
                  <a:tcPr/>
                </a:tc>
                <a:tc>
                  <a:txBody>
                    <a:bodyPr/>
                    <a:lstStyle/>
                    <a:p>
                      <a:r>
                        <a:rPr lang="en-US" dirty="0"/>
                        <a:t>AB</a:t>
                      </a:r>
                    </a:p>
                  </a:txBody>
                  <a:tcPr/>
                </a:tc>
                <a:tc>
                  <a:txBody>
                    <a:bodyPr/>
                    <a:lstStyle/>
                    <a:p>
                      <a:r>
                        <a:rPr lang="en-US" dirty="0"/>
                        <a:t>no</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t>55</a:t>
                      </a:r>
                    </a:p>
                  </a:txBody>
                  <a:tcPr/>
                </a:tc>
                <a:tc>
                  <a:txBody>
                    <a:bodyPr/>
                    <a:lstStyle/>
                    <a:p>
                      <a:r>
                        <a:rPr lang="en-US" dirty="0"/>
                        <a:t>90</a:t>
                      </a:r>
                    </a:p>
                  </a:txBody>
                  <a:tcPr/>
                </a:tc>
                <a:tc>
                  <a:txBody>
                    <a:bodyPr/>
                    <a:lstStyle/>
                    <a:p>
                      <a:r>
                        <a:rPr lang="en-US" dirty="0"/>
                        <a:t>AB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t>47</a:t>
                      </a:r>
                    </a:p>
                  </a:txBody>
                  <a:tcPr/>
                </a:tc>
                <a:tc>
                  <a:txBody>
                    <a:bodyPr/>
                    <a:lstStyle/>
                    <a:p>
                      <a:r>
                        <a:rPr lang="en-US" dirty="0"/>
                        <a:t>84</a:t>
                      </a:r>
                    </a:p>
                  </a:txBody>
                  <a:tcPr/>
                </a:tc>
                <a:tc>
                  <a:txBody>
                    <a:bodyPr/>
                    <a:lstStyle/>
                    <a:p>
                      <a:r>
                        <a:rPr lang="en-US" dirty="0"/>
                        <a:t>0</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t>81</a:t>
                      </a:r>
                    </a:p>
                  </a:txBody>
                  <a:tcPr/>
                </a:tc>
                <a:tc>
                  <a:txBody>
                    <a:bodyPr/>
                    <a:lstStyle/>
                    <a:p>
                      <a:r>
                        <a:rPr lang="en-US" dirty="0"/>
                        <a:t>A</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78268"/>
            <a:ext cx="3240360" cy="461665"/>
          </a:xfrm>
          <a:prstGeom prst="rect">
            <a:avLst/>
          </a:prstGeom>
          <a:noFill/>
        </p:spPr>
        <p:txBody>
          <a:bodyPr wrap="square" rtlCol="0">
            <a:spAutoFit/>
          </a:bodyPr>
          <a:lstStyle/>
          <a:p>
            <a:r>
              <a:rPr lang="en-US" dirty="0"/>
              <a:t>Complete Data</a:t>
            </a:r>
          </a:p>
        </p:txBody>
      </p:sp>
    </p:spTree>
    <p:extLst>
      <p:ext uri="{BB962C8B-B14F-4D97-AF65-F5344CB8AC3E}">
        <p14:creationId xmlns:p14="http://schemas.microsoft.com/office/powerpoint/2010/main" val="16838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6</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3478630856"/>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solidFill>
                            <a:srgbClr val="FF0000"/>
                          </a:solidFill>
                        </a:rPr>
                        <a:t>x</a:t>
                      </a:r>
                    </a:p>
                  </a:txBody>
                  <a:tcPr/>
                </a:tc>
                <a:tc>
                  <a:txBody>
                    <a:bodyPr/>
                    <a:lstStyle/>
                    <a:p>
                      <a:r>
                        <a:rPr lang="en-US" dirty="0"/>
                        <a:t>68</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solidFill>
                            <a:srgbClr val="FF0000"/>
                          </a:solidFill>
                        </a:rPr>
                        <a:t>x</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dirty="0"/>
                        <a:t>AB</a:t>
                      </a:r>
                    </a:p>
                  </a:txBody>
                  <a:tcPr/>
                </a:tc>
                <a:tc>
                  <a:txBody>
                    <a:bodyPr/>
                    <a:lstStyle/>
                    <a:p>
                      <a:r>
                        <a:rPr lang="en-US" dirty="0">
                          <a:solidFill>
                            <a:srgbClr val="FF0000"/>
                          </a:solidFill>
                        </a:rPr>
                        <a:t>x</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solidFill>
                            <a:srgbClr val="FF0000"/>
                          </a:solidFill>
                        </a:rPr>
                        <a:t>x</a:t>
                      </a:r>
                    </a:p>
                  </a:txBody>
                  <a:tcPr/>
                </a:tc>
                <a:tc>
                  <a:txBody>
                    <a:bodyPr/>
                    <a:lstStyle/>
                    <a:p>
                      <a:r>
                        <a:rPr lang="en-US" dirty="0"/>
                        <a:t>90</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solidFill>
                            <a:srgbClr val="FF0000"/>
                          </a:solidFill>
                        </a:rPr>
                        <a:t>x</a:t>
                      </a:r>
                    </a:p>
                  </a:txBody>
                  <a:tcPr/>
                </a:tc>
                <a:tc>
                  <a:txBody>
                    <a:bodyPr/>
                    <a:lstStyle/>
                    <a:p>
                      <a:r>
                        <a:rPr lang="en-US" dirty="0"/>
                        <a:t>84</a:t>
                      </a:r>
                    </a:p>
                  </a:txBody>
                  <a:tcPr/>
                </a:tc>
                <a:tc>
                  <a:txBody>
                    <a:bodyPr/>
                    <a:lstStyle/>
                    <a:p>
                      <a:r>
                        <a:rPr lang="en-US" dirty="0">
                          <a:solidFill>
                            <a:srgbClr val="FF0000"/>
                          </a:solidFill>
                        </a:rPr>
                        <a:t>x</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solidFill>
                            <a:srgbClr val="FF0000"/>
                          </a:solidFill>
                        </a:rPr>
                        <a:t>x</a:t>
                      </a:r>
                    </a:p>
                  </a:txBody>
                  <a:tcPr/>
                </a:tc>
                <a:tc>
                  <a:txBody>
                    <a:bodyPr/>
                    <a:lstStyle/>
                    <a:p>
                      <a:r>
                        <a:rPr lang="en-US" dirty="0"/>
                        <a:t>A</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42910"/>
            <a:ext cx="3240360" cy="461665"/>
          </a:xfrm>
          <a:prstGeom prst="rect">
            <a:avLst/>
          </a:prstGeom>
          <a:noFill/>
        </p:spPr>
        <p:txBody>
          <a:bodyPr wrap="square" rtlCol="0">
            <a:spAutoFit/>
          </a:bodyPr>
          <a:lstStyle/>
          <a:p>
            <a:r>
              <a:rPr lang="en-US" dirty="0"/>
              <a:t>50% Missing MCAR</a:t>
            </a:r>
          </a:p>
        </p:txBody>
      </p:sp>
    </p:spTree>
    <p:extLst>
      <p:ext uri="{BB962C8B-B14F-4D97-AF65-F5344CB8AC3E}">
        <p14:creationId xmlns:p14="http://schemas.microsoft.com/office/powerpoint/2010/main" val="268887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b="1" dirty="0"/>
              <a:t>Subfield of active learning </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7</a:t>
            </a:fld>
            <a:endParaRPr lang="en-GB"/>
          </a:p>
        </p:txBody>
      </p:sp>
      <p:pic>
        <p:nvPicPr>
          <p:cNvPr id="13" name="Grafik 12">
            <a:extLst>
              <a:ext uri="{FF2B5EF4-FFF2-40B4-BE49-F238E27FC236}">
                <a16:creationId xmlns:a16="http://schemas.microsoft.com/office/drawing/2014/main" id="{8FF7A018-2B7E-400F-9FBF-D55A9D3D9CD6}"/>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14" name="Textfeld 13">
            <a:extLst>
              <a:ext uri="{FF2B5EF4-FFF2-40B4-BE49-F238E27FC236}">
                <a16:creationId xmlns:a16="http://schemas.microsoft.com/office/drawing/2014/main" id="{86E32104-063C-46E9-9EA0-64DD3104F20E}"/>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170803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Static 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6991795" cy="3096344"/>
          </a:xfrm>
        </p:spPr>
        <p:txBody>
          <a:bodyPr/>
          <a:lstStyle/>
          <a:p>
            <a:pPr>
              <a:buSzPct val="100000"/>
            </a:pPr>
            <a:r>
              <a:rPr lang="en-US" sz="2000" dirty="0"/>
              <a:t>Complex feature interactions can be learned </a:t>
            </a:r>
            <a:br>
              <a:rPr lang="en-US" sz="2000" dirty="0"/>
            </a:br>
            <a:r>
              <a:rPr lang="en-US" sz="2000" dirty="0"/>
              <a:t>from available data (e.g. If age&gt;50 then smoking is very predictive)</a:t>
            </a:r>
          </a:p>
          <a:p>
            <a:pPr>
              <a:buSzPct val="100000"/>
            </a:pPr>
            <a:r>
              <a:rPr lang="en-US" sz="2000" dirty="0"/>
              <a:t>Costly optimization algorithms can be employed</a:t>
            </a:r>
            <a:br>
              <a:rPr lang="en-US" sz="2000" dirty="0"/>
            </a:br>
            <a:r>
              <a:rPr lang="en-US" sz="2000" dirty="0"/>
              <a:t>to manage budgeting</a:t>
            </a:r>
            <a:br>
              <a:rPr lang="en-US" sz="2000" dirty="0"/>
            </a:br>
            <a:br>
              <a:rPr lang="en-US" sz="2000" dirty="0"/>
            </a:br>
            <a:r>
              <a:rPr lang="en-US" sz="2000" dirty="0"/>
              <a:t>…but what can we do when the data is streaming?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8</a:t>
            </a:fld>
            <a:endParaRPr lang="en-GB"/>
          </a:p>
        </p:txBody>
      </p:sp>
    </p:spTree>
    <p:extLst>
      <p:ext uri="{BB962C8B-B14F-4D97-AF65-F5344CB8AC3E}">
        <p14:creationId xmlns:p14="http://schemas.microsoft.com/office/powerpoint/2010/main" val="427200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is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marL="217884" indent="0">
              <a:buSzPct val="100000"/>
              <a:buNone/>
            </a:pPr>
            <a:r>
              <a:rPr lang="en-US" dirty="0"/>
              <a:t>‘A data stream is an ordered sequence of instances that can be </a:t>
            </a:r>
            <a:r>
              <a:rPr lang="en-US" b="1" dirty="0"/>
              <a:t>read only once </a:t>
            </a:r>
            <a:r>
              <a:rPr lang="en-US" dirty="0"/>
              <a:t>or a small number of times using </a:t>
            </a:r>
            <a:r>
              <a:rPr lang="en-US" b="1" dirty="0"/>
              <a:t>limited computing and storage capabilities</a:t>
            </a:r>
            <a:r>
              <a:rPr lang="en-US" dirty="0"/>
              <a:t>. These sources of data are characterized by being </a:t>
            </a:r>
            <a:r>
              <a:rPr lang="en-US" b="1" dirty="0"/>
              <a:t>open-ended, flowing at high-speed</a:t>
            </a:r>
            <a:r>
              <a:rPr lang="en-US" dirty="0"/>
              <a:t>, and generated by </a:t>
            </a:r>
            <a:r>
              <a:rPr lang="en-US" b="1" dirty="0"/>
              <a:t>non stationary distributions </a:t>
            </a:r>
            <a:r>
              <a:rPr lang="en-US" dirty="0"/>
              <a:t>in dynamic environments.’</a:t>
            </a:r>
            <a:br>
              <a:rPr lang="en-US" dirty="0"/>
            </a:br>
            <a:br>
              <a:rPr lang="en-US" dirty="0"/>
            </a:br>
            <a:r>
              <a:rPr lang="en-US" dirty="0"/>
              <a:t>Gama &amp; Rodrigues</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9</a:t>
            </a:fld>
            <a:endParaRPr lang="en-GB"/>
          </a:p>
        </p:txBody>
      </p:sp>
      <p:pic>
        <p:nvPicPr>
          <p:cNvPr id="6" name="Grafik 5">
            <a:extLst>
              <a:ext uri="{FF2B5EF4-FFF2-40B4-BE49-F238E27FC236}">
                <a16:creationId xmlns:a16="http://schemas.microsoft.com/office/drawing/2014/main" id="{72C122F1-FA38-42E3-8881-F08F31FA403F}"/>
              </a:ext>
            </a:extLst>
          </p:cNvPr>
          <p:cNvPicPr>
            <a:picLocks noChangeAspect="1"/>
          </p:cNvPicPr>
          <p:nvPr/>
        </p:nvPicPr>
        <p:blipFill>
          <a:blip r:embed="rId2"/>
          <a:stretch>
            <a:fillRect/>
          </a:stretch>
        </p:blipFill>
        <p:spPr>
          <a:xfrm>
            <a:off x="4748921" y="987574"/>
            <a:ext cx="3790538" cy="2528259"/>
          </a:xfrm>
          <a:prstGeom prst="rect">
            <a:avLst/>
          </a:prstGeom>
        </p:spPr>
      </p:pic>
      <p:sp>
        <p:nvSpPr>
          <p:cNvPr id="20" name="Textfeld 19">
            <a:extLst>
              <a:ext uri="{FF2B5EF4-FFF2-40B4-BE49-F238E27FC236}">
                <a16:creationId xmlns:a16="http://schemas.microsoft.com/office/drawing/2014/main" id="{DB6F6D47-E969-4CA8-8C74-8BFEDBEC2873}"/>
              </a:ext>
            </a:extLst>
          </p:cNvPr>
          <p:cNvSpPr txBox="1"/>
          <p:nvPr/>
        </p:nvSpPr>
        <p:spPr>
          <a:xfrm>
            <a:off x="4589989" y="3655920"/>
            <a:ext cx="3913198" cy="461665"/>
          </a:xfrm>
          <a:prstGeom prst="rect">
            <a:avLst/>
          </a:prstGeom>
          <a:noFill/>
        </p:spPr>
        <p:txBody>
          <a:bodyPr wrap="square" rtlCol="0">
            <a:spAutoFit/>
          </a:bodyPr>
          <a:lstStyle/>
          <a:p>
            <a:r>
              <a:rPr lang="en-US" sz="1200" dirty="0"/>
              <a:t>[https://www.bigdatawire.com/2019/10/01/kafka-transforming-into-event-streaming-database/]</a:t>
            </a:r>
            <a:endParaRPr lang="de-DE" sz="1200" dirty="0"/>
          </a:p>
        </p:txBody>
      </p:sp>
    </p:spTree>
    <p:extLst>
      <p:ext uri="{BB962C8B-B14F-4D97-AF65-F5344CB8AC3E}">
        <p14:creationId xmlns:p14="http://schemas.microsoft.com/office/powerpoint/2010/main" val="4282453765"/>
      </p:ext>
    </p:extLst>
  </p:cSld>
  <p:clrMapOvr>
    <a:masterClrMapping/>
  </p:clrMapOvr>
</p:sld>
</file>

<file path=ppt/theme/theme1.xml><?xml version="1.0" encoding="utf-8"?>
<a:theme xmlns:a="http://schemas.openxmlformats.org/drawingml/2006/main" name="Ovgu_Allgemein">
  <a:themeElements>
    <a:clrScheme name="Benutzerdefiniert 26">
      <a:dk1>
        <a:srgbClr val="000000"/>
      </a:dk1>
      <a:lt1>
        <a:srgbClr val="FFFFFF"/>
      </a:lt1>
      <a:dk2>
        <a:srgbClr val="7A003F"/>
      </a:dk2>
      <a:lt2>
        <a:srgbClr val="5D8EA6"/>
      </a:lt2>
      <a:accent1>
        <a:srgbClr val="7A003F"/>
      </a:accent1>
      <a:accent2>
        <a:srgbClr val="002D5C"/>
      </a:accent2>
      <a:accent3>
        <a:srgbClr val="FFFFFF"/>
      </a:accent3>
      <a:accent4>
        <a:srgbClr val="000000"/>
      </a:accent4>
      <a:accent5>
        <a:srgbClr val="D0ABAB"/>
      </a:accent5>
      <a:accent6>
        <a:srgbClr val="5A2724"/>
      </a:accent6>
      <a:hlink>
        <a:srgbClr val="E6003A"/>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NF_16-9" id="{F29A1F8B-C7D4-774C-88C5-0D975F42959F}" vid="{A7C8DD4B-5BB2-1545-B239-4A3BF367FC63}"/>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Neu_FIN_potx</Template>
  <TotalTime>0</TotalTime>
  <Words>2657</Words>
  <Application>Microsoft Office PowerPoint</Application>
  <PresentationFormat>On-screen Show (16:9)</PresentationFormat>
  <Paragraphs>380</Paragraphs>
  <Slides>46</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Courier New</vt:lpstr>
      <vt:lpstr>LMRoman10-Italic</vt:lpstr>
      <vt:lpstr>LMRoman10-Regular</vt:lpstr>
      <vt:lpstr>Lucida Grande</vt:lpstr>
      <vt:lpstr>Lucida Grande CY</vt:lpstr>
      <vt:lpstr>Lucida Sans Unicode</vt:lpstr>
      <vt:lpstr>Wingdings</vt:lpstr>
      <vt:lpstr>Ovgu_Allgemein</vt:lpstr>
      <vt:lpstr>Active Feature Acquisition on Data Streams Tutorial @ IE2025 </vt:lpstr>
      <vt:lpstr>Content</vt:lpstr>
      <vt:lpstr>Problems when Features are Missing</vt:lpstr>
      <vt:lpstr>Cost-aware active feature acquisition (AFA)</vt:lpstr>
      <vt:lpstr>Cost-aware active feature acquisition (AFA)</vt:lpstr>
      <vt:lpstr>Cost-aware active feature acquisition (AFA)</vt:lpstr>
      <vt:lpstr>Cost-aware active feature acquisition (AFA)</vt:lpstr>
      <vt:lpstr>Static cost-aware active feature acquisition (AFA)</vt:lpstr>
      <vt:lpstr>What is a data stream?</vt:lpstr>
      <vt:lpstr>What makes learning on data streams challenging?</vt:lpstr>
      <vt:lpstr>Incremental Percentile Filter (IPF) for class labels (relative budget)</vt:lpstr>
      <vt:lpstr>Incremental Percentile Filter (IPF) for class labels (relative budget)</vt:lpstr>
      <vt:lpstr>Modelling absolute costs and defining an IPF threshold</vt:lpstr>
      <vt:lpstr>Scoring missing features in a data stream</vt:lpstr>
      <vt:lpstr>AED</vt:lpstr>
      <vt:lpstr>Scoring an instance with missing features in a data stream</vt:lpstr>
      <vt:lpstr>Acquiring multiple features per instance</vt:lpstr>
      <vt:lpstr>Summary</vt:lpstr>
      <vt:lpstr>Example on mixed_5k_shift.csv</vt:lpstr>
      <vt:lpstr>Example on mixed_5k_shift.csv AED features scores</vt:lpstr>
      <vt:lpstr>Example on mixed_5k_shift.csv random features scores</vt:lpstr>
      <vt:lpstr>References</vt:lpstr>
      <vt:lpstr>Thank you!</vt:lpstr>
      <vt:lpstr>Backup slides</vt:lpstr>
      <vt:lpstr>Motivation for active feature acquisitions (AFA)</vt:lpstr>
      <vt:lpstr>Motivation for active feature acquisitions (AFA)</vt:lpstr>
      <vt:lpstr>Motivation for active feature acquisitions (AFA)</vt:lpstr>
      <vt:lpstr>Types of missingness</vt:lpstr>
      <vt:lpstr>Budgeting in a static scenario</vt:lpstr>
      <vt:lpstr>Tree AFA</vt:lpstr>
      <vt:lpstr>Budget-sensitive baseline with GA</vt:lpstr>
      <vt:lpstr>Budget-sensitive baseline with GA</vt:lpstr>
      <vt:lpstr>Framework AFA 2</vt:lpstr>
      <vt:lpstr>AED</vt:lpstr>
      <vt:lpstr>Cost aware AFA vs. random acquisition</vt:lpstr>
      <vt:lpstr>Underspending in high budget nursery dataset</vt:lpstr>
      <vt:lpstr>Forced overspending</vt:lpstr>
      <vt:lpstr>Same cost and one feature per instance</vt:lpstr>
      <vt:lpstr>AFA 1 static datasets</vt:lpstr>
      <vt:lpstr>AFA 1 stream datasets</vt:lpstr>
      <vt:lpstr>Better imputer needed</vt:lpstr>
      <vt:lpstr>Hybrid approach saving potential</vt:lpstr>
      <vt:lpstr>Budget save</vt:lpstr>
      <vt:lpstr>FPI conf 1</vt:lpstr>
      <vt:lpstr>FPI conf selection</vt:lpstr>
      <vt:lpstr>FPI conf imputation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Vortragstitelvorschlag 1 Zweite Zeile</dc:title>
  <dc:creator>Vishnu Unnikrishnan</dc:creator>
  <cp:lastModifiedBy>Chris Veyer</cp:lastModifiedBy>
  <cp:revision>269</cp:revision>
  <cp:lastPrinted>2009-04-03T10:08:54Z</cp:lastPrinted>
  <dcterms:created xsi:type="dcterms:W3CDTF">2024-05-21T16:36:11Z</dcterms:created>
  <dcterms:modified xsi:type="dcterms:W3CDTF">2025-06-24T07:02:03Z</dcterms:modified>
</cp:coreProperties>
</file>